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27"/>
  </p:notesMasterIdLst>
  <p:sldIdLst>
    <p:sldId id="257" r:id="rId3"/>
    <p:sldId id="266" r:id="rId4"/>
    <p:sldId id="2007579825" r:id="rId5"/>
    <p:sldId id="457" r:id="rId6"/>
    <p:sldId id="2007579829" r:id="rId7"/>
    <p:sldId id="2007579831" r:id="rId8"/>
    <p:sldId id="2007579819" r:id="rId9"/>
    <p:sldId id="2007579813" r:id="rId10"/>
    <p:sldId id="2007579840" r:id="rId11"/>
    <p:sldId id="2007579826" r:id="rId12"/>
    <p:sldId id="2007579827" r:id="rId13"/>
    <p:sldId id="2007579837" r:id="rId14"/>
    <p:sldId id="2007579841" r:id="rId15"/>
    <p:sldId id="2007579842" r:id="rId16"/>
    <p:sldId id="2007579839" r:id="rId17"/>
    <p:sldId id="2007579843" r:id="rId18"/>
    <p:sldId id="2007579836" r:id="rId19"/>
    <p:sldId id="2007579832" r:id="rId20"/>
    <p:sldId id="2007579834" r:id="rId21"/>
    <p:sldId id="2007579835" r:id="rId22"/>
    <p:sldId id="2007579838" r:id="rId23"/>
    <p:sldId id="2007579844" r:id="rId24"/>
    <p:sldId id="2007579845" r:id="rId25"/>
    <p:sldId id="2007579846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1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2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07F2D6-E04A-4D9C-B880-E56D99C067E1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475229-481E-486A-87F7-AE72341AD0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068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D1D1B2-FDEE-AC48-A85E-336B6BB2029A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9247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9632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38492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65833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69865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90215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4163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18444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3722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8847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3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4057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1959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9507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2944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40579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E8A684-0794-42D1-8C40-14DABD9127D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思源黑体 CN Bold" panose="020B0800000000000000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思源黑体 CN Bold" panose="020B08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4057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A64AEA-3865-40F5-AE4A-FDA87670B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E3016F-5BD6-4EF8-981A-9F439B332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B6CC6E-FC4C-455F-A64E-2A7E6CD3E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A6A168-894F-42F5-A5D9-01791CA1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48601D-8C4F-4487-86E9-2CB32C910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396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02F176-DDDF-4147-A690-20426C159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43512C-9E27-4F75-8BBA-48410844E1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F89BDF-3F12-4796-A820-49CFC9BB1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6EAFC4-0D1A-4AEE-9B09-5AEF3D087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72113F-D583-4CB7-A64D-A5A231B7D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312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CF2CFA1-3929-4DF8-9576-03AC38B2E0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4430EE-7FB3-48F9-B462-BB6FD78557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2C4269-5097-4210-9CBD-8232174D7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B6430C-60A6-413F-82EC-07C2D6D68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72E41D-AB74-4714-B4FA-CEDD145FF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487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PT世界-1" hidden="1">
            <a:extLst>
              <a:ext uri="{FF2B5EF4-FFF2-40B4-BE49-F238E27FC236}">
                <a16:creationId xmlns:a16="http://schemas.microsoft.com/office/drawing/2014/main" id="{A6BD6E82-F2E7-40A4-AD5F-8D1C423BC520}"/>
              </a:ext>
            </a:extLst>
          </p:cNvPr>
          <p:cNvSpPr txBox="1"/>
          <p:nvPr userDrawn="1"/>
        </p:nvSpPr>
        <p:spPr>
          <a:xfrm>
            <a:off x="10871199" y="-646783"/>
            <a:ext cx="1467757" cy="341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noFill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BY YUSHEN</a:t>
            </a:r>
            <a:endParaRPr lang="zh-CN" altLang="en-US" sz="1600" dirty="0">
              <a:noFill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0008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PT世界-1" hidden="1">
            <a:extLst>
              <a:ext uri="{FF2B5EF4-FFF2-40B4-BE49-F238E27FC236}">
                <a16:creationId xmlns:a16="http://schemas.microsoft.com/office/drawing/2014/main" id="{A6BD6E82-F2E7-40A4-AD5F-8D1C423BC520}"/>
              </a:ext>
            </a:extLst>
          </p:cNvPr>
          <p:cNvSpPr txBox="1"/>
          <p:nvPr userDrawn="1"/>
        </p:nvSpPr>
        <p:spPr>
          <a:xfrm>
            <a:off x="10871199" y="-646783"/>
            <a:ext cx="1467757" cy="341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noFill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BY YUSHEN</a:t>
            </a:r>
            <a:endParaRPr lang="zh-CN" altLang="en-US" sz="1600" dirty="0">
              <a:noFill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6290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301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8783DB-E9A3-45AD-8A11-57A66A16F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13770B-EDCF-4D24-BB30-3AE92AAF4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A22236-E711-48B0-94A6-F69AB710E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2BC123-484B-4AB3-9007-75EF1409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6E2B8D-E0F4-4343-B6CE-995D2B44C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996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8FAE5-7F17-4E25-99A1-866AD44D8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09D2ED-D4F3-4172-A215-962836776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A75838-05D7-4720-8ADE-3BF256D8C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D48129-793C-4CA7-9FEA-6D02D14A6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C08B9C-EA80-4E73-A641-DF6084474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101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64DD61-AEA7-4919-8937-007D874D5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ABB226-F253-4340-9D40-2BCFEBFA75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9DEDAD-D2C0-4FF1-BB83-E1EED02A7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3BF592-FE63-4B8D-852E-C6C29C9A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C04666-E845-4E2B-B505-9C0EA9AB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1B73AB-B2FF-4F3F-B78B-AC1C356B2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184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3B5CB7-67BF-4FEA-A6EE-DA1F15DC5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BA7E17-8325-48E9-ACA2-ED918BEB3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2D2FDC-2566-42D1-88E8-198C85F5C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45DA8BB-CC0E-451B-A2F0-6F1906613C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0CBDCCF-5020-43DA-8103-CB5A0BD397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468DFB-5C08-421E-9AEB-752473EC3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182CBB2-3D6E-4009-AE8F-C042D0105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95B0B04-A70E-47B1-9089-5AD7CC4CE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2774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209BF9-231E-47C7-BACD-1128BB317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4EE2E2-AF3A-4F8C-B539-5BCE66C80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09C689A-B473-47F5-86C9-4FD27EF3E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F184F24-8917-4FF3-A42B-97175AB1E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56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333FAC-B94E-4D59-8538-318366F30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C7E6FE3-67C7-4F07-952F-995FD6DD9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8FE7A3A-BDC9-4351-B4A5-4BFF53E42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35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1DA2DC-0AF6-450A-99A9-59D3836F8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F17C54-0A1F-4331-BCB3-2CCD7F143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783504-8EAB-4DC1-B60B-230CBE10D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5ECB33E-A5F0-4C62-AE2D-7EAE76B62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BD8990-B0C8-4521-8C98-03318CE1F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D69671-FF05-4F06-9DC8-6CF1A75DF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5211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F220B0-447E-4AAE-97BA-CF1F8055D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A726F44-DC82-4914-B21A-83FF52349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74ED1AF-EC7D-4C63-9CAD-B1107D39C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315EE4-313E-4A58-9F08-CFAF17ABB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BFF3D2-1574-4FC4-9A77-8F32EDCAA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BDEFB15-D065-49E0-8BCA-36124CDF8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437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EABEB64-8A3A-47D7-845C-5F6AE9FC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C55678-318F-4F5D-88A6-68E0F301B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735328-6FAB-4CD1-8EA7-2D8E218B2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B578E-FEC9-467B-B842-18BB61243DD4}" type="datetimeFigureOut">
              <a:rPr lang="zh-CN" altLang="en-US" smtClean="0"/>
              <a:t>2022/7/22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AB8F05-77B1-412F-A5B1-731CBB6DEE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33E909-ABDE-45AB-A27F-BE51ED2DB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FCA90-F16A-4ED7-86DF-70531B3588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5369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256">
          <p15:clr>
            <a:srgbClr val="F26B43"/>
          </p15:clr>
        </p15:guide>
        <p15:guide id="4" orient="horz" pos="4056">
          <p15:clr>
            <a:srgbClr val="F26B43"/>
          </p15:clr>
        </p15:guide>
        <p15:guide id="5" pos="384">
          <p15:clr>
            <a:srgbClr val="F26B43"/>
          </p15:clr>
        </p15:guide>
        <p15:guide id="6" pos="7296">
          <p15:clr>
            <a:srgbClr val="F26B43"/>
          </p15:clr>
        </p15:guide>
        <p15:guide id="7" orient="horz" pos="904">
          <p15:clr>
            <a:srgbClr val="F26B43"/>
          </p15:clr>
        </p15:guide>
        <p15:guide id="8" orient="horz" pos="944">
          <p15:clr>
            <a:srgbClr val="F26B43"/>
          </p15:clr>
        </p15:guide>
        <p15:guide id="9" orient="horz" pos="3624">
          <p15:clr>
            <a:srgbClr val="F26B43"/>
          </p15:clr>
        </p15:guide>
        <p15:guide id="10" orient="horz" pos="358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PT世界-1" hidden="1">
            <a:extLst>
              <a:ext uri="{FF2B5EF4-FFF2-40B4-BE49-F238E27FC236}">
                <a16:creationId xmlns:a16="http://schemas.microsoft.com/office/drawing/2014/main" id="{92F076DA-7A90-4A44-AB09-18D22C7515EC}"/>
              </a:ext>
            </a:extLst>
          </p:cNvPr>
          <p:cNvSpPr txBox="1"/>
          <p:nvPr userDrawn="1"/>
        </p:nvSpPr>
        <p:spPr>
          <a:xfrm>
            <a:off x="10871199" y="-646783"/>
            <a:ext cx="1467757" cy="341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noFill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BY YUSHEN</a:t>
            </a:r>
            <a:endParaRPr lang="zh-CN" altLang="en-US" sz="1600" dirty="0">
              <a:noFill/>
              <a:latin typeface="思源黑体 CN Light" panose="020B0300000000000000" pitchFamily="34" charset="-122"/>
              <a:ea typeface="思源黑体 CN Light" panose="020B0300000000000000" pitchFamily="34" charset="-122"/>
              <a:cs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2664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9-mask">
            <a:extLst>
              <a:ext uri="{FF2B5EF4-FFF2-40B4-BE49-F238E27FC236}">
                <a16:creationId xmlns:a16="http://schemas.microsoft.com/office/drawing/2014/main" id="{3C5C20BF-D341-42F3-B35E-57E22BE53E2A}"/>
              </a:ext>
            </a:extLst>
          </p:cNvPr>
          <p:cNvSpPr/>
          <p:nvPr/>
        </p:nvSpPr>
        <p:spPr>
          <a:xfrm>
            <a:off x="-6" y="0"/>
            <a:ext cx="12191991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/>
              <a:ea typeface="OPPOSans M"/>
              <a:cs typeface="+mn-cs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82C3E1F3-5048-433E-8A4A-FE46FA1BF5E9}"/>
              </a:ext>
            </a:extLst>
          </p:cNvPr>
          <p:cNvSpPr/>
          <p:nvPr/>
        </p:nvSpPr>
        <p:spPr>
          <a:xfrm>
            <a:off x="1495425" y="0"/>
            <a:ext cx="9201150" cy="6858000"/>
          </a:xfrm>
          <a:custGeom>
            <a:avLst/>
            <a:gdLst>
              <a:gd name="connsiteX0" fmla="*/ 1534464 w 9201150"/>
              <a:gd name="connsiteY0" fmla="*/ 0 h 6858000"/>
              <a:gd name="connsiteX1" fmla="*/ 7666686 w 9201150"/>
              <a:gd name="connsiteY1" fmla="*/ 0 h 6858000"/>
              <a:gd name="connsiteX2" fmla="*/ 7693897 w 9201150"/>
              <a:gd name="connsiteY2" fmla="*/ 23571 h 6858000"/>
              <a:gd name="connsiteX3" fmla="*/ 9201150 w 9201150"/>
              <a:gd name="connsiteY3" fmla="*/ 3429000 h 6858000"/>
              <a:gd name="connsiteX4" fmla="*/ 7693897 w 9201150"/>
              <a:gd name="connsiteY4" fmla="*/ 6834429 h 6858000"/>
              <a:gd name="connsiteX5" fmla="*/ 7666686 w 9201150"/>
              <a:gd name="connsiteY5" fmla="*/ 6858000 h 6858000"/>
              <a:gd name="connsiteX6" fmla="*/ 1534464 w 9201150"/>
              <a:gd name="connsiteY6" fmla="*/ 6858000 h 6858000"/>
              <a:gd name="connsiteX7" fmla="*/ 1507253 w 9201150"/>
              <a:gd name="connsiteY7" fmla="*/ 6834429 h 6858000"/>
              <a:gd name="connsiteX8" fmla="*/ 0 w 9201150"/>
              <a:gd name="connsiteY8" fmla="*/ 3429000 h 6858000"/>
              <a:gd name="connsiteX9" fmla="*/ 1507253 w 9201150"/>
              <a:gd name="connsiteY9" fmla="*/ 2357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201150" h="6858000">
                <a:moveTo>
                  <a:pt x="1534464" y="0"/>
                </a:moveTo>
                <a:lnTo>
                  <a:pt x="7666686" y="0"/>
                </a:lnTo>
                <a:lnTo>
                  <a:pt x="7693897" y="23571"/>
                </a:lnTo>
                <a:cubicBezTo>
                  <a:pt x="8619834" y="865145"/>
                  <a:pt x="9201150" y="2079186"/>
                  <a:pt x="9201150" y="3429000"/>
                </a:cubicBezTo>
                <a:cubicBezTo>
                  <a:pt x="9201150" y="4778815"/>
                  <a:pt x="8619834" y="5992856"/>
                  <a:pt x="7693897" y="6834429"/>
                </a:cubicBezTo>
                <a:lnTo>
                  <a:pt x="7666686" y="6858000"/>
                </a:lnTo>
                <a:lnTo>
                  <a:pt x="1534464" y="6858000"/>
                </a:lnTo>
                <a:lnTo>
                  <a:pt x="1507253" y="6834429"/>
                </a:lnTo>
                <a:cubicBezTo>
                  <a:pt x="581316" y="5992856"/>
                  <a:pt x="0" y="4778815"/>
                  <a:pt x="0" y="3429000"/>
                </a:cubicBezTo>
                <a:cubicBezTo>
                  <a:pt x="0" y="2079186"/>
                  <a:pt x="581316" y="865145"/>
                  <a:pt x="1507253" y="23571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gradFill>
              <a:gsLst>
                <a:gs pos="0">
                  <a:schemeClr val="bg1"/>
                </a:gs>
                <a:gs pos="90000">
                  <a:srgbClr val="FFFFFF">
                    <a:alpha val="0"/>
                  </a:srgbClr>
                </a:gs>
                <a:gs pos="10000">
                  <a:srgbClr val="FFFFFF">
                    <a:alpha val="0"/>
                  </a:srgbClr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/>
              <a:ea typeface="OPPOSans M"/>
              <a:cs typeface="+mn-cs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96331B9A-BD89-4D5F-9F51-C5615E7D6F60}"/>
              </a:ext>
            </a:extLst>
          </p:cNvPr>
          <p:cNvSpPr/>
          <p:nvPr/>
        </p:nvSpPr>
        <p:spPr>
          <a:xfrm>
            <a:off x="2094503" y="-572497"/>
            <a:ext cx="8002994" cy="8002994"/>
          </a:xfrm>
          <a:prstGeom prst="ellipse">
            <a:avLst/>
          </a:prstGeom>
          <a:solidFill>
            <a:schemeClr val="bg1">
              <a:alpha val="99000"/>
            </a:schemeClr>
          </a:solidFill>
          <a:ln w="508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/>
              <a:ea typeface="OPPOSans M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CFB0B9-82D7-4FBC-8266-4E7FE65D5483}"/>
              </a:ext>
            </a:extLst>
          </p:cNvPr>
          <p:cNvSpPr txBox="1"/>
          <p:nvPr/>
        </p:nvSpPr>
        <p:spPr>
          <a:xfrm>
            <a:off x="2541173" y="902604"/>
            <a:ext cx="7109639" cy="258532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25400"/>
          </a:bodyPr>
          <a:lstStyle/>
          <a:p>
            <a:pPr lvl="0" algn="ctr" defTabSz="914377">
              <a:defRPr/>
            </a:pPr>
            <a:r>
              <a:rPr lang="zh-CN" altLang="en-US" sz="5400" b="1" dirty="0">
                <a:solidFill>
                  <a:srgbClr val="036DFE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工业物料</a:t>
            </a:r>
            <a:endParaRPr lang="en-US" altLang="zh-CN" sz="5400" b="1" dirty="0">
              <a:solidFill>
                <a:srgbClr val="036DFE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  <a:p>
            <a:pPr lvl="0" algn="ctr" defTabSz="914377">
              <a:defRPr/>
            </a:pPr>
            <a:r>
              <a:rPr lang="zh-CN" altLang="en-US" sz="5400" b="1" dirty="0">
                <a:solidFill>
                  <a:srgbClr val="036DFE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输送与定向中</a:t>
            </a:r>
            <a:endParaRPr lang="en-US" altLang="zh-CN" sz="5400" b="1" dirty="0">
              <a:solidFill>
                <a:srgbClr val="036DFE"/>
              </a:solidFill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  <a:p>
            <a:pPr lvl="0" algn="ctr" defTabSz="914377">
              <a:defRPr/>
            </a:pPr>
            <a:r>
              <a:rPr lang="zh-CN" altLang="en-US" sz="5400" b="1" dirty="0">
                <a:solidFill>
                  <a:srgbClr val="036DFE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姿态的检测与分选系统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036DF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BD382CB-B739-4D04-AF23-CF6E03031057}"/>
              </a:ext>
            </a:extLst>
          </p:cNvPr>
          <p:cNvGrpSpPr/>
          <p:nvPr/>
        </p:nvGrpSpPr>
        <p:grpSpPr>
          <a:xfrm>
            <a:off x="2641144" y="3839036"/>
            <a:ext cx="6909713" cy="66213"/>
            <a:chOff x="2958187" y="3766466"/>
            <a:chExt cx="6275627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9E0E924A-19B6-4A21-8DBD-0EBE8EE809FA}"/>
                </a:ext>
              </a:extLst>
            </p:cNvPr>
            <p:cNvCxnSpPr>
              <a:cxnSpLocks/>
            </p:cNvCxnSpPr>
            <p:nvPr/>
          </p:nvCxnSpPr>
          <p:spPr>
            <a:xfrm>
              <a:off x="2958187" y="3766466"/>
              <a:ext cx="1413788" cy="0"/>
            </a:xfrm>
            <a:prstGeom prst="line">
              <a:avLst/>
            </a:prstGeom>
            <a:ln w="63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EB5CF6DD-1D85-4342-AD6D-111E68114931}"/>
                </a:ext>
              </a:extLst>
            </p:cNvPr>
            <p:cNvCxnSpPr>
              <a:cxnSpLocks/>
            </p:cNvCxnSpPr>
            <p:nvPr/>
          </p:nvCxnSpPr>
          <p:spPr>
            <a:xfrm>
              <a:off x="7820026" y="3766466"/>
              <a:ext cx="1413788" cy="0"/>
            </a:xfrm>
            <a:prstGeom prst="line">
              <a:avLst/>
            </a:prstGeom>
            <a:ln w="63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7">
            <a:extLst>
              <a:ext uri="{FF2B5EF4-FFF2-40B4-BE49-F238E27FC236}">
                <a16:creationId xmlns:a16="http://schemas.microsoft.com/office/drawing/2014/main" id="{8EF44FAD-19D4-4C98-B71E-490C61FF3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884" y="4060424"/>
            <a:ext cx="2462213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lvl="0" defTabSz="1219170"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成员</a:t>
            </a:r>
            <a:r>
              <a:rPr lang="zh-CN" altLang="en-US" sz="1600" b="1" dirty="0">
                <a:solidFill>
                  <a:srgbClr val="000000">
                    <a:lumMod val="95000"/>
                    <a:lumOff val="5000"/>
                  </a:srgb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：辛瑜；暨翔；李博宇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95000"/>
                  <a:lumOff val="5000"/>
                </a:srgbClr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9E664FD9-F508-4587-97B8-EE6EF79B2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2355" y="4566519"/>
            <a:ext cx="1747273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时间：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2022.07.22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95000"/>
                  <a:lumOff val="5000"/>
                </a:srgbClr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3454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dist">
              <a:lnSpc>
                <a:spcPct val="114000"/>
              </a:lnSpc>
              <a:defRPr/>
            </a:pPr>
            <a:r>
              <a:rPr lang="en-US" altLang="zh-CN" sz="800" i="1" dirty="0"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FAC7111-F55F-4605-89E3-08289B50EB28}"/>
              </a:ext>
            </a:extLst>
          </p:cNvPr>
          <p:cNvSpPr txBox="1"/>
          <p:nvPr/>
        </p:nvSpPr>
        <p:spPr>
          <a:xfrm>
            <a:off x="4105001" y="850900"/>
            <a:ext cx="3981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系统整体实物图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9520FCD3-BAF3-40FD-B209-FB852620443F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758" y="1495758"/>
            <a:ext cx="9504484" cy="524930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68908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dist">
              <a:lnSpc>
                <a:spcPct val="114000"/>
              </a:lnSpc>
              <a:defRPr/>
            </a:pPr>
            <a:r>
              <a:rPr lang="en-US" altLang="zh-CN" sz="800" i="1" dirty="0"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4414083" y="1075300"/>
            <a:ext cx="38473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物料姿态特征图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E65BDED-523D-4AD8-BD88-8D8D5A36E460}"/>
              </a:ext>
            </a:extLst>
          </p:cNvPr>
          <p:cNvGrpSpPr/>
          <p:nvPr/>
        </p:nvGrpSpPr>
        <p:grpSpPr>
          <a:xfrm>
            <a:off x="4003860" y="2007586"/>
            <a:ext cx="4667797" cy="4431323"/>
            <a:chOff x="4565208" y="1154245"/>
            <a:chExt cx="4667797" cy="4431323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E336B6-81E8-43AA-97D9-608E90A211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60" t="34038" r="35544" b="14665"/>
            <a:stretch/>
          </p:blipFill>
          <p:spPr bwMode="auto">
            <a:xfrm>
              <a:off x="4565208" y="1154245"/>
              <a:ext cx="4667797" cy="443132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DCBA3882-D6AA-4819-81A8-46A7E81AAB98}"/>
                </a:ext>
              </a:extLst>
            </p:cNvPr>
            <p:cNvSpPr txBox="1"/>
            <p:nvPr/>
          </p:nvSpPr>
          <p:spPr>
            <a:xfrm>
              <a:off x="5147687" y="2428143"/>
              <a:ext cx="8775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姿态</a:t>
              </a:r>
              <a:r>
                <a:rPr lang="en-US" altLang="zh-CN" sz="2000" b="1" dirty="0"/>
                <a:t>0</a:t>
              </a:r>
              <a:endParaRPr lang="zh-CN" altLang="en-US" sz="2000" b="1" dirty="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150AEDA3-DC40-45FD-B03B-CA41AEF00F1C}"/>
                </a:ext>
              </a:extLst>
            </p:cNvPr>
            <p:cNvSpPr txBox="1"/>
            <p:nvPr/>
          </p:nvSpPr>
          <p:spPr>
            <a:xfrm>
              <a:off x="7711272" y="2428143"/>
              <a:ext cx="8775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姿态</a:t>
              </a:r>
              <a:r>
                <a:rPr lang="en-US" altLang="zh-CN" sz="2000" b="1" dirty="0"/>
                <a:t>1</a:t>
              </a:r>
              <a:endParaRPr lang="zh-CN" altLang="en-US" sz="2000" b="1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3B2A349D-C0A8-421A-A478-91FDD2CC4A6C}"/>
                </a:ext>
              </a:extLst>
            </p:cNvPr>
            <p:cNvSpPr txBox="1"/>
            <p:nvPr/>
          </p:nvSpPr>
          <p:spPr>
            <a:xfrm>
              <a:off x="5147686" y="5111472"/>
              <a:ext cx="8775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姿态</a:t>
              </a:r>
              <a:r>
                <a:rPr lang="en-US" altLang="zh-CN" sz="2000" b="1" dirty="0"/>
                <a:t>2</a:t>
              </a:r>
              <a:endParaRPr lang="zh-CN" altLang="en-US" sz="2000" b="1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637764F4-8838-4D2B-A981-B4B0A1D50A31}"/>
                </a:ext>
              </a:extLst>
            </p:cNvPr>
            <p:cNvSpPr txBox="1"/>
            <p:nvPr/>
          </p:nvSpPr>
          <p:spPr>
            <a:xfrm>
              <a:off x="7869114" y="5111472"/>
              <a:ext cx="8775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姿态</a:t>
              </a:r>
              <a:r>
                <a:rPr lang="en-US" altLang="zh-CN" sz="2000" b="1" dirty="0"/>
                <a:t>3</a:t>
              </a:r>
              <a:endParaRPr lang="zh-CN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072223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4254957" y="1329301"/>
            <a:ext cx="38473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可优化之处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886EE4A-D241-47BF-94DE-05E03660FC09}"/>
              </a:ext>
            </a:extLst>
          </p:cNvPr>
          <p:cNvSpPr/>
          <p:nvPr/>
        </p:nvSpPr>
        <p:spPr>
          <a:xfrm>
            <a:off x="2179536" y="2858137"/>
            <a:ext cx="8450981" cy="1655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srgbClr val="222222"/>
                </a:solidFill>
                <a:latin typeface="arial" panose="020B0604020202020204" pitchFamily="34" charset="0"/>
              </a:rPr>
              <a:t>1.</a:t>
            </a:r>
            <a:r>
              <a:rPr lang="zh-CN" alt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增加光纤传感器数量，提升识别精度</a:t>
            </a:r>
            <a:endParaRPr lang="en-US" altLang="zh-CN" sz="3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srgbClr val="222222"/>
                </a:solidFill>
                <a:latin typeface="arial" panose="020B0604020202020204" pitchFamily="34" charset="0"/>
              </a:rPr>
              <a:t>2.</a:t>
            </a:r>
            <a:r>
              <a:rPr lang="zh-CN" alt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算法优化，提高学习效率及正确率</a:t>
            </a:r>
            <a:endParaRPr lang="en-US" altLang="zh-CN" sz="36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18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4984801" y="1446301"/>
            <a:ext cx="20703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创新点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B3EA4BA-2478-4619-B456-D7225AD84A15}"/>
              </a:ext>
            </a:extLst>
          </p:cNvPr>
          <p:cNvSpPr/>
          <p:nvPr/>
        </p:nvSpPr>
        <p:spPr>
          <a:xfrm>
            <a:off x="1726833" y="3026837"/>
            <a:ext cx="10656619" cy="19545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1.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稳定性好，</a:t>
            </a:r>
            <a:r>
              <a:rPr lang="zh-CN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基于一维曲线特征算法及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DTW</a:t>
            </a:r>
            <a:r>
              <a:rPr lang="zh-CN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算法实现</a:t>
            </a:r>
          </a:p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2.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智能</a:t>
            </a:r>
            <a:r>
              <a:rPr lang="zh-CN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性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高</a:t>
            </a:r>
            <a:r>
              <a:rPr lang="zh-CN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，用户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不用设置</a:t>
            </a:r>
            <a:r>
              <a:rPr lang="zh-CN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参数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，操作简单</a:t>
            </a:r>
            <a:endParaRPr lang="zh-CN" altLang="zh-CN" sz="28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3.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算法效率高，使用单片机实现机器学习</a:t>
            </a:r>
            <a:endParaRPr lang="zh-CN" altLang="zh-CN" sz="28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4162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3977779" y="1515251"/>
            <a:ext cx="42364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关键性能指标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B3EA4BA-2478-4619-B456-D7225AD84A15}"/>
              </a:ext>
            </a:extLst>
          </p:cNvPr>
          <p:cNvSpPr/>
          <p:nvPr/>
        </p:nvSpPr>
        <p:spPr>
          <a:xfrm>
            <a:off x="940023" y="3043615"/>
            <a:ext cx="10656619" cy="19545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1.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物料姿态识别准确率，</a:t>
            </a:r>
            <a:r>
              <a:rPr lang="en-US" altLang="zh-CN" sz="2800" dirty="0">
                <a:solidFill>
                  <a:srgbClr val="FF0000"/>
                </a:solidFill>
                <a:latin typeface="arial" panose="020B0604020202020204" pitchFamily="34" charset="0"/>
              </a:rPr>
              <a:t>73.3%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(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总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105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个样本测试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  <a:endParaRPr lang="zh-CN" altLang="zh-CN" sz="28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2.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识别效率</a:t>
            </a:r>
            <a:r>
              <a:rPr lang="zh-CN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，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物料在导轨上传输速度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1.2m/Min</a:t>
            </a:r>
            <a:r>
              <a:rPr lang="zh-CN" altLang="en-US" sz="2800" dirty="0">
                <a:solidFill>
                  <a:srgbClr val="222222"/>
                </a:solidFill>
                <a:latin typeface="arial" panose="020B0604020202020204" pitchFamily="34" charset="0"/>
              </a:rPr>
              <a:t>的实验条件下，识别效率可以达到：</a:t>
            </a:r>
            <a:r>
              <a:rPr lang="en-US" altLang="zh-CN" sz="2800" dirty="0">
                <a:solidFill>
                  <a:srgbClr val="FF0000"/>
                </a:solidFill>
                <a:latin typeface="arial" panose="020B0604020202020204" pitchFamily="34" charset="0"/>
              </a:rPr>
              <a:t>80 </a:t>
            </a:r>
            <a:r>
              <a:rPr lang="en-US" altLang="zh-CN" sz="2800" dirty="0">
                <a:solidFill>
                  <a:srgbClr val="222222"/>
                </a:solidFill>
                <a:latin typeface="arial" panose="020B0604020202020204" pitchFamily="34" charset="0"/>
              </a:rPr>
              <a:t>Samples/Min</a:t>
            </a:r>
            <a:endParaRPr lang="zh-CN" altLang="zh-CN" sz="28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491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3636747" y="809479"/>
            <a:ext cx="50764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DTW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算法介绍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7925163-2E13-473E-AEC9-FB916587D9F4}"/>
              </a:ext>
            </a:extLst>
          </p:cNvPr>
          <p:cNvSpPr txBox="1"/>
          <p:nvPr/>
        </p:nvSpPr>
        <p:spPr>
          <a:xfrm>
            <a:off x="6284826" y="2982995"/>
            <a:ext cx="5040085" cy="2120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计算两个序列对应的差值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构建距离矩阵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找寻除头尾点之外的最小距离（范围为</a:t>
            </a:r>
            <a:r>
              <a:rPr lang="en-US" altLang="zh-CN" dirty="0"/>
              <a:t>w</a:t>
            </a:r>
            <a:r>
              <a:rPr lang="zh-CN" altLang="en-US" dirty="0"/>
              <a:t>）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得到累加距离矩阵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累加矩阵的最后一个数就是</a:t>
            </a:r>
            <a:r>
              <a:rPr lang="en-US" altLang="zh-CN" dirty="0"/>
              <a:t>DTW</a:t>
            </a:r>
            <a:r>
              <a:rPr lang="zh-CN" altLang="en-US" dirty="0"/>
              <a:t>距离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D1EB79E-0B05-4EF4-9FA2-B5F9466D4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089" y="1660379"/>
            <a:ext cx="5057160" cy="476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99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8A77671-D2E2-49B3-8317-259A4B5C0EB1}"/>
              </a:ext>
            </a:extLst>
          </p:cNvPr>
          <p:cNvSpPr txBox="1"/>
          <p:nvPr/>
        </p:nvSpPr>
        <p:spPr>
          <a:xfrm>
            <a:off x="1865415" y="926686"/>
            <a:ext cx="287493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软件流程图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652D76F-8C2F-40C7-9040-2A8A01DA7653}"/>
              </a:ext>
            </a:extLst>
          </p:cNvPr>
          <p:cNvSpPr/>
          <p:nvPr/>
        </p:nvSpPr>
        <p:spPr>
          <a:xfrm>
            <a:off x="1705488" y="1889596"/>
            <a:ext cx="2932176" cy="4693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思源黑体 CN Light"/>
                <a:cs typeface="+mn-cs"/>
              </a:rPr>
              <a:t>ADC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思源黑体 CN Light"/>
                <a:cs typeface="+mn-cs"/>
              </a:rPr>
              <a:t>采集数据和调制解调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AD9A270-13F1-4826-A171-DC6A51C81492}"/>
              </a:ext>
            </a:extLst>
          </p:cNvPr>
          <p:cNvSpPr/>
          <p:nvPr/>
        </p:nvSpPr>
        <p:spPr>
          <a:xfrm>
            <a:off x="1705488" y="3695536"/>
            <a:ext cx="2932176" cy="4693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思源黑体 CN Light"/>
                <a:cs typeface="+mn-cs"/>
              </a:rPr>
              <a:t>训练模板并存储到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思源黑体 CN Light"/>
                <a:cs typeface="+mn-cs"/>
              </a:rPr>
              <a:t>flash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+mn-cs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FB5C3CF-4188-4C0C-92DF-35CB51BA7F41}"/>
              </a:ext>
            </a:extLst>
          </p:cNvPr>
          <p:cNvSpPr/>
          <p:nvPr/>
        </p:nvSpPr>
        <p:spPr>
          <a:xfrm>
            <a:off x="1705488" y="5501476"/>
            <a:ext cx="2932176" cy="4693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思源黑体 CN Light"/>
                <a:cs typeface="+mn-cs"/>
              </a:rPr>
              <a:t>进行姿态匹配并剔除物料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0427893-7D48-4F71-ABA7-F0A8C88DE468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3171576" y="2358988"/>
            <a:ext cx="0" cy="13365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A91555C7-9648-4199-8C65-7C220C26DDE2}"/>
              </a:ext>
            </a:extLst>
          </p:cNvPr>
          <p:cNvCxnSpPr/>
          <p:nvPr/>
        </p:nvCxnSpPr>
        <p:spPr>
          <a:xfrm>
            <a:off x="3171576" y="4164928"/>
            <a:ext cx="0" cy="13365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左大括号 13">
            <a:extLst>
              <a:ext uri="{FF2B5EF4-FFF2-40B4-BE49-F238E27FC236}">
                <a16:creationId xmlns:a16="http://schemas.microsoft.com/office/drawing/2014/main" id="{3F13F129-13BE-4AFA-B2C9-6F35C1569CDD}"/>
              </a:ext>
            </a:extLst>
          </p:cNvPr>
          <p:cNvSpPr/>
          <p:nvPr/>
        </p:nvSpPr>
        <p:spPr>
          <a:xfrm>
            <a:off x="4834259" y="1368515"/>
            <a:ext cx="536448" cy="151155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+mn-cs"/>
            </a:endParaRPr>
          </a:p>
        </p:txBody>
      </p:sp>
      <p:sp>
        <p:nvSpPr>
          <p:cNvPr id="15" name="左大括号 14">
            <a:extLst>
              <a:ext uri="{FF2B5EF4-FFF2-40B4-BE49-F238E27FC236}">
                <a16:creationId xmlns:a16="http://schemas.microsoft.com/office/drawing/2014/main" id="{DFAA555C-5C7D-4E25-A5B5-9F7571414238}"/>
              </a:ext>
            </a:extLst>
          </p:cNvPr>
          <p:cNvSpPr/>
          <p:nvPr/>
        </p:nvSpPr>
        <p:spPr>
          <a:xfrm>
            <a:off x="4831215" y="3172931"/>
            <a:ext cx="536448" cy="151155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+mn-cs"/>
            </a:endParaRPr>
          </a:p>
        </p:txBody>
      </p:sp>
      <p:sp>
        <p:nvSpPr>
          <p:cNvPr id="16" name="左大括号 15">
            <a:extLst>
              <a:ext uri="{FF2B5EF4-FFF2-40B4-BE49-F238E27FC236}">
                <a16:creationId xmlns:a16="http://schemas.microsoft.com/office/drawing/2014/main" id="{B819AB84-8849-4B37-84D9-3672A6627074}"/>
              </a:ext>
            </a:extLst>
          </p:cNvPr>
          <p:cNvSpPr/>
          <p:nvPr/>
        </p:nvSpPr>
        <p:spPr>
          <a:xfrm>
            <a:off x="4831215" y="5053039"/>
            <a:ext cx="536448" cy="151155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+mn-cs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59D44719-770F-4BD0-B165-BABE6B83D295}"/>
              </a:ext>
            </a:extLst>
          </p:cNvPr>
          <p:cNvSpPr/>
          <p:nvPr/>
        </p:nvSpPr>
        <p:spPr>
          <a:xfrm>
            <a:off x="5783723" y="1435037"/>
            <a:ext cx="1091188" cy="14760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2KHz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方波信号控制亮暗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57429B36-D2E9-4254-9544-A44ACA5D0B74}"/>
              </a:ext>
            </a:extLst>
          </p:cNvPr>
          <p:cNvSpPr/>
          <p:nvPr/>
        </p:nvSpPr>
        <p:spPr>
          <a:xfrm>
            <a:off x="9498467" y="1435037"/>
            <a:ext cx="1096328" cy="14760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做差分去除背景光干扰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8B537F5A-61C3-489A-99CA-5C9D4176D615}"/>
              </a:ext>
            </a:extLst>
          </p:cNvPr>
          <p:cNvSpPr/>
          <p:nvPr/>
        </p:nvSpPr>
        <p:spPr>
          <a:xfrm>
            <a:off x="7575563" y="1435037"/>
            <a:ext cx="1078315" cy="14760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ADC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采集发光和不发光数据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+mn-cs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ED8A2C17-56CD-400A-AAF5-8D8624DA960E}"/>
              </a:ext>
            </a:extLst>
          </p:cNvPr>
          <p:cNvCxnSpPr>
            <a:cxnSpLocks/>
            <a:stCxn id="17" idx="3"/>
            <a:endCxn id="20" idx="1"/>
          </p:cNvCxnSpPr>
          <p:nvPr/>
        </p:nvCxnSpPr>
        <p:spPr>
          <a:xfrm>
            <a:off x="6874911" y="2173060"/>
            <a:ext cx="70065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E368C06A-B034-4FB8-B40F-35984B4D320F}"/>
              </a:ext>
            </a:extLst>
          </p:cNvPr>
          <p:cNvCxnSpPr>
            <a:cxnSpLocks/>
            <a:stCxn id="20" idx="3"/>
            <a:endCxn id="18" idx="1"/>
          </p:cNvCxnSpPr>
          <p:nvPr/>
        </p:nvCxnSpPr>
        <p:spPr>
          <a:xfrm>
            <a:off x="8653878" y="2173060"/>
            <a:ext cx="8445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A3B53CD3-B462-459B-966D-576C69199B97}"/>
              </a:ext>
            </a:extLst>
          </p:cNvPr>
          <p:cNvSpPr/>
          <p:nvPr/>
        </p:nvSpPr>
        <p:spPr>
          <a:xfrm>
            <a:off x="5778588" y="3219038"/>
            <a:ext cx="1096323" cy="14760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判断电压数据与环境标准值的偏离程度确定采样起止点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29A10305-D9F7-4F4C-BF06-6888903B0B2E}"/>
              </a:ext>
            </a:extLst>
          </p:cNvPr>
          <p:cNvSpPr/>
          <p:nvPr/>
        </p:nvSpPr>
        <p:spPr>
          <a:xfrm>
            <a:off x="9498467" y="3208439"/>
            <a:ext cx="1096328" cy="14760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重新采集若干样本做均值处理得到最后模板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88CB592A-9D70-4BB9-8E4A-C568A06CC052}"/>
              </a:ext>
            </a:extLst>
          </p:cNvPr>
          <p:cNvSpPr/>
          <p:nvPr/>
        </p:nvSpPr>
        <p:spPr>
          <a:xfrm>
            <a:off x="7575564" y="3217947"/>
            <a:ext cx="1078320" cy="14760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用统计学方法选择模板长度及固定峰值区间位置</a:t>
            </a: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7DEBC9FE-9138-4D8B-BE58-41A5264B2F58}"/>
              </a:ext>
            </a:extLst>
          </p:cNvPr>
          <p:cNvCxnSpPr>
            <a:cxnSpLocks/>
            <a:stCxn id="24" idx="3"/>
            <a:endCxn id="27" idx="1"/>
          </p:cNvCxnSpPr>
          <p:nvPr/>
        </p:nvCxnSpPr>
        <p:spPr>
          <a:xfrm flipV="1">
            <a:off x="6874911" y="3955970"/>
            <a:ext cx="700653" cy="10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23B226F2-CCB6-443B-8363-B0787D3DED95}"/>
              </a:ext>
            </a:extLst>
          </p:cNvPr>
          <p:cNvCxnSpPr>
            <a:cxnSpLocks/>
            <a:stCxn id="27" idx="3"/>
            <a:endCxn id="25" idx="1"/>
          </p:cNvCxnSpPr>
          <p:nvPr/>
        </p:nvCxnSpPr>
        <p:spPr>
          <a:xfrm flipV="1">
            <a:off x="8653884" y="3946462"/>
            <a:ext cx="844583" cy="95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9B4DD3BD-816A-4A43-9A47-520789F8A6F3}"/>
              </a:ext>
            </a:extLst>
          </p:cNvPr>
          <p:cNvSpPr/>
          <p:nvPr/>
        </p:nvSpPr>
        <p:spPr>
          <a:xfrm>
            <a:off x="5778588" y="5062547"/>
            <a:ext cx="1099551" cy="14760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动态实时计算物料姿态与四类模板的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DTW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距离</a:t>
            </a: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E0DC9313-A37B-4EEC-882D-6C52430B772E}"/>
              </a:ext>
            </a:extLst>
          </p:cNvPr>
          <p:cNvSpPr/>
          <p:nvPr/>
        </p:nvSpPr>
        <p:spPr>
          <a:xfrm>
            <a:off x="9498467" y="5070793"/>
            <a:ext cx="1096328" cy="14760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控制电磁阀吹掉用户没有选择的物料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8F51EA41-1881-454C-9F72-82E3E2794211}"/>
              </a:ext>
            </a:extLst>
          </p:cNvPr>
          <p:cNvSpPr/>
          <p:nvPr/>
        </p:nvSpPr>
        <p:spPr>
          <a:xfrm>
            <a:off x="7575564" y="5062547"/>
            <a:ext cx="1078320" cy="1476046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小于某模板设定的阈值即为该类</a:t>
            </a: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E4F5F852-CAD0-4568-B815-BD9DEC6CEA9E}"/>
              </a:ext>
            </a:extLst>
          </p:cNvPr>
          <p:cNvCxnSpPr>
            <a:cxnSpLocks/>
            <a:stCxn id="31" idx="3"/>
            <a:endCxn id="33" idx="1"/>
          </p:cNvCxnSpPr>
          <p:nvPr/>
        </p:nvCxnSpPr>
        <p:spPr>
          <a:xfrm>
            <a:off x="6878139" y="5800570"/>
            <a:ext cx="69742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C6B629DD-8146-4A30-AF8D-C4C67553E9AA}"/>
              </a:ext>
            </a:extLst>
          </p:cNvPr>
          <p:cNvCxnSpPr>
            <a:cxnSpLocks/>
            <a:stCxn id="33" idx="3"/>
            <a:endCxn id="32" idx="1"/>
          </p:cNvCxnSpPr>
          <p:nvPr/>
        </p:nvCxnSpPr>
        <p:spPr>
          <a:xfrm>
            <a:off x="8653884" y="5800570"/>
            <a:ext cx="844583" cy="82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96869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4906DD9-113A-4E22-8D1C-659312B2E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465" y="1779765"/>
            <a:ext cx="8837469" cy="4973055"/>
          </a:xfrm>
          <a:prstGeom prst="rect">
            <a:avLst/>
          </a:prstGeom>
        </p:spPr>
      </p:pic>
      <p:sp>
        <p:nvSpPr>
          <p:cNvPr id="6" name="文本框 6">
            <a:extLst>
              <a:ext uri="{FF2B5EF4-FFF2-40B4-BE49-F238E27FC236}">
                <a16:creationId xmlns:a16="http://schemas.microsoft.com/office/drawing/2014/main" id="{2CD4D341-1C68-4EA6-8450-E0D523371F86}"/>
              </a:ext>
            </a:extLst>
          </p:cNvPr>
          <p:cNvSpPr txBox="1"/>
          <p:nvPr/>
        </p:nvSpPr>
        <p:spPr>
          <a:xfrm>
            <a:off x="2404865" y="961389"/>
            <a:ext cx="788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光纤传感器控制及信号放大电路</a:t>
            </a:r>
          </a:p>
        </p:txBody>
      </p:sp>
      <p:sp>
        <p:nvSpPr>
          <p:cNvPr id="4" name="PPT世界-6">
            <a:extLst>
              <a:ext uri="{FF2B5EF4-FFF2-40B4-BE49-F238E27FC236}">
                <a16:creationId xmlns:a16="http://schemas.microsoft.com/office/drawing/2014/main" id="{94D64392-B50A-4FA4-B995-5CD7A7F7A205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5" name="PPT世界-7">
            <a:extLst>
              <a:ext uri="{FF2B5EF4-FFF2-40B4-BE49-F238E27FC236}">
                <a16:creationId xmlns:a16="http://schemas.microsoft.com/office/drawing/2014/main" id="{E166E6BD-CDB9-4AAF-8BF5-9D23D487B2B0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7" name="PPT世界-8">
            <a:extLst>
              <a:ext uri="{FF2B5EF4-FFF2-40B4-BE49-F238E27FC236}">
                <a16:creationId xmlns:a16="http://schemas.microsoft.com/office/drawing/2014/main" id="{5C289031-39F2-4602-9C98-71C65B97AC50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8" name="PPT世界-9">
            <a:extLst>
              <a:ext uri="{FF2B5EF4-FFF2-40B4-BE49-F238E27FC236}">
                <a16:creationId xmlns:a16="http://schemas.microsoft.com/office/drawing/2014/main" id="{9E16D377-6C3F-4422-B62E-4DB1F1ADA354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9" name="PPT世界-10">
            <a:extLst>
              <a:ext uri="{FF2B5EF4-FFF2-40B4-BE49-F238E27FC236}">
                <a16:creationId xmlns:a16="http://schemas.microsoft.com/office/drawing/2014/main" id="{1F1F66BD-E81B-451D-9E3B-0BF80080B686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</p:spTree>
    <p:extLst>
      <p:ext uri="{BB962C8B-B14F-4D97-AF65-F5344CB8AC3E}">
        <p14:creationId xmlns:p14="http://schemas.microsoft.com/office/powerpoint/2010/main" val="391848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36219CF-F580-4DBA-87AD-72738D7C7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779" y="2468004"/>
            <a:ext cx="6701670" cy="3392409"/>
          </a:xfrm>
          <a:prstGeom prst="rect">
            <a:avLst/>
          </a:prstGeom>
        </p:spPr>
      </p:pic>
      <p:sp>
        <p:nvSpPr>
          <p:cNvPr id="6" name="文本框 6">
            <a:extLst>
              <a:ext uri="{FF2B5EF4-FFF2-40B4-BE49-F238E27FC236}">
                <a16:creationId xmlns:a16="http://schemas.microsoft.com/office/drawing/2014/main" id="{2CD4D341-1C68-4EA6-8450-E0D523371F86}"/>
              </a:ext>
            </a:extLst>
          </p:cNvPr>
          <p:cNvSpPr txBox="1"/>
          <p:nvPr/>
        </p:nvSpPr>
        <p:spPr>
          <a:xfrm>
            <a:off x="4186543" y="1246253"/>
            <a:ext cx="57924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电磁阀控制电路</a:t>
            </a:r>
          </a:p>
        </p:txBody>
      </p:sp>
      <p:sp>
        <p:nvSpPr>
          <p:cNvPr id="4" name="PPT世界-6">
            <a:extLst>
              <a:ext uri="{FF2B5EF4-FFF2-40B4-BE49-F238E27FC236}">
                <a16:creationId xmlns:a16="http://schemas.microsoft.com/office/drawing/2014/main" id="{20E2BAC4-3BF9-4F9C-99DA-F22A2BD1A8C1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7" name="PPT世界-7">
            <a:extLst>
              <a:ext uri="{FF2B5EF4-FFF2-40B4-BE49-F238E27FC236}">
                <a16:creationId xmlns:a16="http://schemas.microsoft.com/office/drawing/2014/main" id="{2EC7B74B-3DA0-49EF-8C6D-E23ECAF0E2B2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8" name="PPT世界-8">
            <a:extLst>
              <a:ext uri="{FF2B5EF4-FFF2-40B4-BE49-F238E27FC236}">
                <a16:creationId xmlns:a16="http://schemas.microsoft.com/office/drawing/2014/main" id="{33B6A9D8-CE7D-448C-85EB-0ACEB392BBAF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9" name="PPT世界-9">
            <a:extLst>
              <a:ext uri="{FF2B5EF4-FFF2-40B4-BE49-F238E27FC236}">
                <a16:creationId xmlns:a16="http://schemas.microsoft.com/office/drawing/2014/main" id="{AAEA0F18-1A6A-40A9-B3B5-2C617F057FF6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10" name="PPT世界-10">
            <a:extLst>
              <a:ext uri="{FF2B5EF4-FFF2-40B4-BE49-F238E27FC236}">
                <a16:creationId xmlns:a16="http://schemas.microsoft.com/office/drawing/2014/main" id="{268B3D4E-D1E5-46A7-84E2-8E8DA2198976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</p:spTree>
    <p:extLst>
      <p:ext uri="{BB962C8B-B14F-4D97-AF65-F5344CB8AC3E}">
        <p14:creationId xmlns:p14="http://schemas.microsoft.com/office/powerpoint/2010/main" val="1203922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CC68533-267D-47F8-9CA2-5BD00411F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692" y="2162383"/>
            <a:ext cx="8116615" cy="4248968"/>
          </a:xfrm>
          <a:prstGeom prst="rect">
            <a:avLst/>
          </a:prstGeom>
        </p:spPr>
      </p:pic>
      <p:sp>
        <p:nvSpPr>
          <p:cNvPr id="6" name="文本框 6">
            <a:extLst>
              <a:ext uri="{FF2B5EF4-FFF2-40B4-BE49-F238E27FC236}">
                <a16:creationId xmlns:a16="http://schemas.microsoft.com/office/drawing/2014/main" id="{3469E477-9EA1-457B-9EDE-A8F8EEEA6137}"/>
              </a:ext>
            </a:extLst>
          </p:cNvPr>
          <p:cNvSpPr txBox="1"/>
          <p:nvPr/>
        </p:nvSpPr>
        <p:spPr>
          <a:xfrm>
            <a:off x="4095152" y="1113925"/>
            <a:ext cx="57924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给单片机供电电路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PPT世界-6">
            <a:extLst>
              <a:ext uri="{FF2B5EF4-FFF2-40B4-BE49-F238E27FC236}">
                <a16:creationId xmlns:a16="http://schemas.microsoft.com/office/drawing/2014/main" id="{0444E55A-83B9-404B-A108-D42491F9FCE1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7" name="PPT世界-7">
            <a:extLst>
              <a:ext uri="{FF2B5EF4-FFF2-40B4-BE49-F238E27FC236}">
                <a16:creationId xmlns:a16="http://schemas.microsoft.com/office/drawing/2014/main" id="{AD1D2FC1-55F1-457B-A7B7-EDAEDD1037FF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8" name="PPT世界-8">
            <a:extLst>
              <a:ext uri="{FF2B5EF4-FFF2-40B4-BE49-F238E27FC236}">
                <a16:creationId xmlns:a16="http://schemas.microsoft.com/office/drawing/2014/main" id="{92138DD9-848E-4714-A541-810932DCF3A4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9" name="PPT世界-9">
            <a:extLst>
              <a:ext uri="{FF2B5EF4-FFF2-40B4-BE49-F238E27FC236}">
                <a16:creationId xmlns:a16="http://schemas.microsoft.com/office/drawing/2014/main" id="{57D1A7F7-8298-4311-B07A-EF6F4E5F6B06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10" name="PPT世界-10">
            <a:extLst>
              <a:ext uri="{FF2B5EF4-FFF2-40B4-BE49-F238E27FC236}">
                <a16:creationId xmlns:a16="http://schemas.microsoft.com/office/drawing/2014/main" id="{26C2A892-916B-47A0-AF0F-29B7459D938E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</p:spTree>
    <p:extLst>
      <p:ext uri="{BB962C8B-B14F-4D97-AF65-F5344CB8AC3E}">
        <p14:creationId xmlns:p14="http://schemas.microsoft.com/office/powerpoint/2010/main" val="2905980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79486282-D345-4962-B3A7-8228E73801A0}"/>
              </a:ext>
            </a:extLst>
          </p:cNvPr>
          <p:cNvSpPr/>
          <p:nvPr/>
        </p:nvSpPr>
        <p:spPr>
          <a:xfrm>
            <a:off x="247055" y="248906"/>
            <a:ext cx="11697890" cy="63601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78138" y="3834826"/>
            <a:ext cx="2275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CONTENTS</a:t>
            </a:r>
            <a:endParaRPr kumimoji="1" lang="zh-CN" altLang="en-US" sz="240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  <p:cxnSp>
        <p:nvCxnSpPr>
          <p:cNvPr id="3" name="直线连接符 2"/>
          <p:cNvCxnSpPr>
            <a:cxnSpLocks/>
          </p:cNvCxnSpPr>
          <p:nvPr/>
        </p:nvCxnSpPr>
        <p:spPr>
          <a:xfrm flipV="1">
            <a:off x="2272766" y="4358490"/>
            <a:ext cx="2086188" cy="15284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2414481" y="2988948"/>
            <a:ext cx="18027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60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目录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084990" y="2200160"/>
            <a:ext cx="43584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1"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项目背景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084990" y="3376743"/>
            <a:ext cx="4309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1"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项目介绍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084990" y="4553326"/>
            <a:ext cx="4309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1" lang="zh-CN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实物演示</a:t>
            </a:r>
          </a:p>
        </p:txBody>
      </p:sp>
      <p:sp>
        <p:nvSpPr>
          <p:cNvPr id="13" name="椭圆 12"/>
          <p:cNvSpPr/>
          <p:nvPr/>
        </p:nvSpPr>
        <p:spPr>
          <a:xfrm>
            <a:off x="6096000" y="2064303"/>
            <a:ext cx="794935" cy="7949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1</a:t>
            </a:r>
            <a:endParaRPr kumimoji="1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096000" y="3240886"/>
            <a:ext cx="794935" cy="7949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2</a:t>
            </a:r>
            <a:endParaRPr kumimoji="1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096000" y="4417469"/>
            <a:ext cx="794935" cy="7949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3</a:t>
            </a:r>
            <a:endParaRPr kumimoji="1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ED7E738-FF4C-4291-A847-F6A25604A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6954"/>
            <a:ext cx="12192000" cy="3101392"/>
          </a:xfrm>
          <a:prstGeom prst="rect">
            <a:avLst/>
          </a:prstGeom>
        </p:spPr>
      </p:pic>
      <p:sp>
        <p:nvSpPr>
          <p:cNvPr id="6" name="文本框 6">
            <a:extLst>
              <a:ext uri="{FF2B5EF4-FFF2-40B4-BE49-F238E27FC236}">
                <a16:creationId xmlns:a16="http://schemas.microsoft.com/office/drawing/2014/main" id="{2CB5CC46-28D7-4845-8600-9E4CE06F8AF4}"/>
              </a:ext>
            </a:extLst>
          </p:cNvPr>
          <p:cNvSpPr txBox="1"/>
          <p:nvPr/>
        </p:nvSpPr>
        <p:spPr>
          <a:xfrm>
            <a:off x="5079621" y="1332999"/>
            <a:ext cx="57924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电源电路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PPT世界-6">
            <a:extLst>
              <a:ext uri="{FF2B5EF4-FFF2-40B4-BE49-F238E27FC236}">
                <a16:creationId xmlns:a16="http://schemas.microsoft.com/office/drawing/2014/main" id="{AB5AEC77-474A-4252-B24E-622817AB435C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5" name="PPT世界-7">
            <a:extLst>
              <a:ext uri="{FF2B5EF4-FFF2-40B4-BE49-F238E27FC236}">
                <a16:creationId xmlns:a16="http://schemas.microsoft.com/office/drawing/2014/main" id="{BD95187F-B18A-4ABA-AF2A-DB2BE1F67A3F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7" name="PPT世界-8">
            <a:extLst>
              <a:ext uri="{FF2B5EF4-FFF2-40B4-BE49-F238E27FC236}">
                <a16:creationId xmlns:a16="http://schemas.microsoft.com/office/drawing/2014/main" id="{6F007ED7-26CB-40A7-98D9-1C0A465B36BF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8" name="PPT世界-9">
            <a:extLst>
              <a:ext uri="{FF2B5EF4-FFF2-40B4-BE49-F238E27FC236}">
                <a16:creationId xmlns:a16="http://schemas.microsoft.com/office/drawing/2014/main" id="{B220BF4E-DAE5-461E-BA1C-EE5468AEADD2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9" name="PPT世界-10">
            <a:extLst>
              <a:ext uri="{FF2B5EF4-FFF2-40B4-BE49-F238E27FC236}">
                <a16:creationId xmlns:a16="http://schemas.microsoft.com/office/drawing/2014/main" id="{F2E13E7D-87E4-4616-A5E9-9AB851FDE2CC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</p:spTree>
    <p:extLst>
      <p:ext uri="{BB962C8B-B14F-4D97-AF65-F5344CB8AC3E}">
        <p14:creationId xmlns:p14="http://schemas.microsoft.com/office/powerpoint/2010/main" val="2129600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3636747" y="809479"/>
            <a:ext cx="50764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光纤传感器原理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797A04E-B9F2-439E-BD55-84FCA8A2D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6016" y="1594309"/>
            <a:ext cx="6399968" cy="389755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4F8AB22-46F0-4C0A-A152-C90A292F469E}"/>
              </a:ext>
            </a:extLst>
          </p:cNvPr>
          <p:cNvSpPr/>
          <p:nvPr/>
        </p:nvSpPr>
        <p:spPr>
          <a:xfrm>
            <a:off x="307128" y="5612525"/>
            <a:ext cx="115777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ea typeface="等线" panose="02010600030101010101" pitchFamily="2" charset="-122"/>
                <a:cs typeface="Times New Roman" panose="02020603050405020304" pitchFamily="18" charset="0"/>
              </a:rPr>
              <a:t>      </a:t>
            </a:r>
            <a:r>
              <a:rPr lang="zh-CN" altLang="en-US" sz="2400" dirty="0">
                <a:ea typeface="等线" panose="02010600030101010101" pitchFamily="2" charset="-122"/>
                <a:cs typeface="Times New Roman" panose="02020603050405020304" pitchFamily="18" charset="0"/>
              </a:rPr>
              <a:t>单片机输出方波控制信号为</a:t>
            </a:r>
            <a:r>
              <a:rPr lang="en-US" altLang="zh-CN" sz="2400" dirty="0">
                <a:ea typeface="等线" panose="02010600030101010101" pitchFamily="2" charset="-122"/>
                <a:cs typeface="Times New Roman" panose="02020603050405020304" pitchFamily="18" charset="0"/>
              </a:rPr>
              <a:t>C1,</a:t>
            </a:r>
            <a:r>
              <a:rPr lang="zh-CN" altLang="en-US" sz="2400" dirty="0">
                <a:ea typeface="等线" panose="02010600030101010101" pitchFamily="2" charset="-122"/>
                <a:cs typeface="Times New Roman" panose="02020603050405020304" pitchFamily="18" charset="0"/>
              </a:rPr>
              <a:t>低电平有效。</a:t>
            </a:r>
            <a:r>
              <a:rPr lang="en-US" altLang="zh-CN" sz="2400" dirty="0">
                <a:ea typeface="等线" panose="02010600030101010101" pitchFamily="2" charset="-122"/>
                <a:cs typeface="Times New Roman" panose="02020603050405020304" pitchFamily="18" charset="0"/>
              </a:rPr>
              <a:t>ADC</a:t>
            </a:r>
            <a:r>
              <a:rPr lang="zh-CN" altLang="en-US" sz="2400" dirty="0">
                <a:ea typeface="等线" panose="02010600030101010101" pitchFamily="2" charset="-122"/>
                <a:cs typeface="Times New Roman" panose="02020603050405020304" pitchFamily="18" charset="0"/>
              </a:rPr>
              <a:t>收集的光纤传感器信号为</a:t>
            </a:r>
            <a:r>
              <a:rPr lang="en-US" altLang="zh-CN" sz="2400" dirty="0">
                <a:ea typeface="等线" panose="02010600030101010101" pitchFamily="2" charset="-122"/>
                <a:cs typeface="Times New Roman" panose="02020603050405020304" pitchFamily="18" charset="0"/>
              </a:rPr>
              <a:t>C2</a:t>
            </a:r>
            <a:r>
              <a:rPr lang="zh-CN" altLang="en-US" sz="2400" dirty="0"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r>
              <a:rPr lang="zh-CN" altLang="zh-CN" sz="2400" dirty="0">
                <a:ea typeface="等线" panose="02010600030101010101" pitchFamily="2" charset="-122"/>
                <a:cs typeface="Times New Roman" panose="02020603050405020304" pitchFamily="18" charset="0"/>
              </a:rPr>
              <a:t>光敏电阻的传感器，当光强越强的时候，电阻减小，电压越低</a:t>
            </a:r>
            <a:r>
              <a:rPr lang="zh-CN" altLang="en-US" sz="2400" dirty="0">
                <a:ea typeface="等线" panose="02010600030101010101" pitchFamily="2" charset="-122"/>
                <a:cs typeface="Times New Roman" panose="02020603050405020304" pitchFamily="18" charset="0"/>
              </a:rPr>
              <a:t>；当</a:t>
            </a:r>
            <a:r>
              <a:rPr lang="zh-CN" altLang="zh-CN" sz="2400" dirty="0">
                <a:ea typeface="等线" panose="02010600030101010101" pitchFamily="2" charset="-122"/>
                <a:cs typeface="Times New Roman" panose="02020603050405020304" pitchFamily="18" charset="0"/>
              </a:rPr>
              <a:t>光越暗的时候，电阻增大，电压越高。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1756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4106719" y="974098"/>
            <a:ext cx="5076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电磁阀原理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D3BFC93-4CAA-4CB4-8BEE-C42B643710C1}"/>
              </a:ext>
            </a:extLst>
          </p:cNvPr>
          <p:cNvSpPr/>
          <p:nvPr/>
        </p:nvSpPr>
        <p:spPr>
          <a:xfrm>
            <a:off x="1476409" y="5269501"/>
            <a:ext cx="957713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333333"/>
                </a:solidFill>
                <a:latin typeface="PingFang SC"/>
              </a:rPr>
              <a:t>         通电时，电磁线圈产生电磁力把关闭件从阀座上提起，阀门打开；断电时，电磁力消失，弹簧把关闭件压在阀座上，阀门关闭。</a:t>
            </a:r>
            <a:endParaRPr lang="zh-CN" alt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25EC961-E1BB-4B14-8D1D-FB2B6977B4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312" y="2031001"/>
            <a:ext cx="501015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681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4534370" y="1045933"/>
            <a:ext cx="27808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ADC</a:t>
            </a: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原理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A052CF8-A81B-4416-A8DD-9F10069A47BE}"/>
              </a:ext>
            </a:extLst>
          </p:cNvPr>
          <p:cNvSpPr/>
          <p:nvPr/>
        </p:nvSpPr>
        <p:spPr>
          <a:xfrm>
            <a:off x="1314200" y="2071963"/>
            <a:ext cx="9820274" cy="4459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       ADC 模块包含 2 个 12 位的逐次逼近型的模拟数字转换器，最高 14MHz 的输入时钟。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  ADC</a:t>
            </a:r>
            <a:r>
              <a:rPr lang="zh-CN" altLang="en-US" sz="2400" dirty="0"/>
              <a:t>是将摸拟电压进行数字化的过程。需要事先定义好量程和分辨率。量程其实就是电压基准，也就是最大值，假如以</a:t>
            </a:r>
            <a:r>
              <a:rPr lang="en-US" altLang="zh-CN" sz="2400" dirty="0"/>
              <a:t>3.3V</a:t>
            </a:r>
            <a:r>
              <a:rPr lang="zh-CN" altLang="en-US" sz="2400" dirty="0"/>
              <a:t>电压为基准，那么测量的范围就是</a:t>
            </a:r>
            <a:r>
              <a:rPr lang="en-US" altLang="zh-CN" sz="2400" dirty="0"/>
              <a:t>0V~3.3V;</a:t>
            </a:r>
            <a:r>
              <a:rPr lang="zh-CN" altLang="en-US" sz="2400" dirty="0"/>
              <a:t>分辨率就是测量的精度，</a:t>
            </a:r>
            <a:r>
              <a:rPr lang="en-US" altLang="zh-CN" sz="2400" dirty="0"/>
              <a:t>12</a:t>
            </a:r>
            <a:r>
              <a:rPr lang="zh-CN" altLang="en-US" sz="2400" dirty="0"/>
              <a:t>位二进制最大值为</a:t>
            </a:r>
            <a:r>
              <a:rPr lang="en-US" altLang="zh-CN" sz="2400" dirty="0"/>
              <a:t>4095;</a:t>
            </a:r>
            <a:r>
              <a:rPr lang="zh-CN" altLang="en-US" sz="2400" dirty="0"/>
              <a:t>这时候就可以知道</a:t>
            </a:r>
            <a:r>
              <a:rPr lang="en-US" altLang="zh-CN" sz="2400" dirty="0"/>
              <a:t>0V=0</a:t>
            </a:r>
            <a:r>
              <a:rPr lang="zh-CN" altLang="en-US" sz="2400" dirty="0"/>
              <a:t>，</a:t>
            </a:r>
            <a:r>
              <a:rPr lang="en-US" altLang="zh-CN" sz="2400" dirty="0"/>
              <a:t>3.3V=4095</a:t>
            </a:r>
            <a:r>
              <a:rPr lang="zh-CN" altLang="en-US" sz="2400" dirty="0"/>
              <a:t>了，把</a:t>
            </a:r>
            <a:r>
              <a:rPr lang="en-US" altLang="zh-CN" sz="2400" dirty="0"/>
              <a:t>3.3V</a:t>
            </a:r>
            <a:r>
              <a:rPr lang="zh-CN" altLang="en-US" sz="2400" dirty="0"/>
              <a:t>分为</a:t>
            </a:r>
            <a:r>
              <a:rPr lang="en-US" altLang="zh-CN" sz="2400" dirty="0"/>
              <a:t>4095</a:t>
            </a:r>
            <a:r>
              <a:rPr lang="zh-CN" altLang="en-US" sz="2400" dirty="0"/>
              <a:t>份就可以了，由此可见，单片机</a:t>
            </a:r>
            <a:r>
              <a:rPr lang="en-US" altLang="zh-CN" sz="2400" dirty="0"/>
              <a:t>ADC</a:t>
            </a:r>
            <a:r>
              <a:rPr lang="zh-CN" altLang="en-US" sz="2400" dirty="0"/>
              <a:t>的分辨率越高，测量出来的结果就越精确了。</a:t>
            </a:r>
          </a:p>
        </p:txBody>
      </p:sp>
    </p:spTree>
    <p:extLst>
      <p:ext uri="{BB962C8B-B14F-4D97-AF65-F5344CB8AC3E}">
        <p14:creationId xmlns:p14="http://schemas.microsoft.com/office/powerpoint/2010/main" val="26917476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4362685" y="1607829"/>
            <a:ext cx="3466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振动盘原理</a:t>
            </a:r>
            <a:endParaRPr kumimoji="0" lang="en-US" altLang="zh-CN" sz="4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A052CF8-A81B-4416-A8DD-9F10069A47BE}"/>
              </a:ext>
            </a:extLst>
          </p:cNvPr>
          <p:cNvSpPr/>
          <p:nvPr/>
        </p:nvSpPr>
        <p:spPr>
          <a:xfrm>
            <a:off x="1185863" y="3429000"/>
            <a:ext cx="9820274" cy="1308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/>
              <a:t>       振动盘下方有个脉冲电磁铁，可以使铁芯和衔铁之间产生高频率的吸断动作，使物料作垂直方向振动。</a:t>
            </a:r>
          </a:p>
        </p:txBody>
      </p:sp>
    </p:spTree>
    <p:extLst>
      <p:ext uri="{BB962C8B-B14F-4D97-AF65-F5344CB8AC3E}">
        <p14:creationId xmlns:p14="http://schemas.microsoft.com/office/powerpoint/2010/main" val="307018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01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项目背景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CONTEXT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7E062E4-2F1A-4C3B-8E9C-9BEB50EB048C}"/>
              </a:ext>
            </a:extLst>
          </p:cNvPr>
          <p:cNvSpPr txBox="1"/>
          <p:nvPr/>
        </p:nvSpPr>
        <p:spPr>
          <a:xfrm>
            <a:off x="458992" y="1240967"/>
            <a:ext cx="5981062" cy="1935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传统振动盘：</a:t>
            </a:r>
            <a:endParaRPr lang="en-US" altLang="zh-CN" sz="2400" b="1" dirty="0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1.</a:t>
            </a:r>
            <a:r>
              <a:rPr lang="zh-CN" altLang="en-US" dirty="0">
                <a:solidFill>
                  <a:srgbClr val="222222"/>
                </a:solidFill>
                <a:latin typeface="arial" panose="020B0604020202020204" pitchFamily="34" charset="0"/>
              </a:rPr>
              <a:t>依赖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</a:rPr>
              <a:t>特定</a:t>
            </a:r>
            <a:r>
              <a:rPr lang="zh-CN" altLang="en-US" dirty="0">
                <a:latin typeface="arial" panose="020B0604020202020204" pitchFamily="34" charset="0"/>
              </a:rPr>
              <a:t>机械结构</a:t>
            </a:r>
            <a:r>
              <a:rPr lang="zh-CN" altLang="en-US" dirty="0">
                <a:solidFill>
                  <a:srgbClr val="222222"/>
                </a:solidFill>
                <a:latin typeface="arial" panose="020B0604020202020204" pitchFamily="34" charset="0"/>
              </a:rPr>
              <a:t>，通用性低</a:t>
            </a:r>
            <a:endParaRPr lang="en-US" altLang="zh-C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2.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需根据物料外形</a:t>
            </a:r>
            <a:r>
              <a:rPr lang="zh-CN" alt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定制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振动盘机械结构，人工开发成本高</a:t>
            </a:r>
            <a:endParaRPr lang="en-US" altLang="zh-C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3.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</a:rPr>
              <a:t>一致性</a:t>
            </a:r>
            <a:r>
              <a:rPr lang="zh-CN" altLang="en-US" dirty="0">
                <a:solidFill>
                  <a:srgbClr val="222222"/>
                </a:solidFill>
                <a:latin typeface="arial" panose="020B0604020202020204" pitchFamily="34" charset="0"/>
              </a:rPr>
              <a:t>差，无法大规模生产</a:t>
            </a:r>
            <a:endParaRPr lang="en-US" altLang="zh-CN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B040DF10-F955-4875-8DBA-B0EC56102D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949" y="3371787"/>
            <a:ext cx="3526188" cy="3054036"/>
          </a:xfrm>
          <a:prstGeom prst="rect">
            <a:avLst/>
          </a:prstGeom>
          <a:noFill/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5BED28CC-D1A9-470F-9BF9-265986219485}"/>
              </a:ext>
            </a:extLst>
          </p:cNvPr>
          <p:cNvSpPr txBox="1"/>
          <p:nvPr/>
        </p:nvSpPr>
        <p:spPr>
          <a:xfrm>
            <a:off x="6656407" y="1211959"/>
            <a:ext cx="6096000" cy="1935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振动盘使用光纤传感器进行物料识别：</a:t>
            </a:r>
            <a:endParaRPr lang="en-US" altLang="zh-CN" sz="2400" b="1" dirty="0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1.</a:t>
            </a:r>
            <a:r>
              <a:rPr lang="zh-CN" altLang="en-US" dirty="0">
                <a:solidFill>
                  <a:srgbClr val="222222"/>
                </a:solidFill>
                <a:latin typeface="arial" panose="020B0604020202020204" pitchFamily="34" charset="0"/>
              </a:rPr>
              <a:t>根据物料表面信息进行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</a:rPr>
              <a:t>可软件设定的精准分选</a:t>
            </a:r>
            <a:endParaRPr lang="en-US" altLang="zh-CN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2.</a:t>
            </a:r>
            <a:r>
              <a:rPr lang="zh-CN" altLang="en-US" dirty="0">
                <a:solidFill>
                  <a:srgbClr val="222222"/>
                </a:solidFill>
                <a:latin typeface="arial" panose="020B0604020202020204" pitchFamily="34" charset="0"/>
              </a:rPr>
              <a:t> 不需要特定的机械结构</a:t>
            </a:r>
            <a:endParaRPr lang="en-US" altLang="zh-CN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222222"/>
                </a:solidFill>
                <a:latin typeface="arial" panose="020B0604020202020204" pitchFamily="34" charset="0"/>
              </a:rPr>
              <a:t>3.</a:t>
            </a:r>
            <a:r>
              <a:rPr lang="zh-CN" altLang="en-US" dirty="0">
                <a:solidFill>
                  <a:srgbClr val="222222"/>
                </a:solidFill>
                <a:latin typeface="arial" panose="020B0604020202020204" pitchFamily="34" charset="0"/>
              </a:rPr>
              <a:t>可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</a:rPr>
              <a:t>大规模生产</a:t>
            </a:r>
            <a:endParaRPr lang="en-US" altLang="zh-CN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32" name="箭头: 右 31">
            <a:extLst>
              <a:ext uri="{FF2B5EF4-FFF2-40B4-BE49-F238E27FC236}">
                <a16:creationId xmlns:a16="http://schemas.microsoft.com/office/drawing/2014/main" id="{B12359BE-B77B-4604-833F-FEE87D5DCA1C}"/>
              </a:ext>
            </a:extLst>
          </p:cNvPr>
          <p:cNvSpPr/>
          <p:nvPr/>
        </p:nvSpPr>
        <p:spPr>
          <a:xfrm>
            <a:off x="4928246" y="4509569"/>
            <a:ext cx="1511808" cy="512064"/>
          </a:xfrm>
          <a:prstGeom prst="rightArrow">
            <a:avLst/>
          </a:prstGeom>
          <a:solidFill>
            <a:srgbClr val="00B0F0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8BB3EC4-4522-42BE-B98D-8851B0ACC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383" y="3371787"/>
            <a:ext cx="3432964" cy="305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709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dist">
              <a:lnSpc>
                <a:spcPct val="114000"/>
              </a:lnSpc>
              <a:defRPr/>
            </a:pPr>
            <a:r>
              <a:rPr lang="en-US" altLang="zh-CN" sz="800" i="1" dirty="0"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CD4D341-1C68-4EA6-8450-E0D523371F86}"/>
              </a:ext>
            </a:extLst>
          </p:cNvPr>
          <p:cNvSpPr txBox="1"/>
          <p:nvPr/>
        </p:nvSpPr>
        <p:spPr>
          <a:xfrm>
            <a:off x="3825572" y="1033255"/>
            <a:ext cx="57924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项目整体结构示意图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95CA1FCB-FEDA-40C3-ADA9-E42AC5A8A239}"/>
              </a:ext>
            </a:extLst>
          </p:cNvPr>
          <p:cNvGrpSpPr/>
          <p:nvPr/>
        </p:nvGrpSpPr>
        <p:grpSpPr>
          <a:xfrm>
            <a:off x="1086672" y="1953571"/>
            <a:ext cx="10165250" cy="4791493"/>
            <a:chOff x="848391" y="1126653"/>
            <a:chExt cx="10165250" cy="4791493"/>
          </a:xfrm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054CF30D-FA03-4A00-8FE8-E9C0129C4686}"/>
                </a:ext>
              </a:extLst>
            </p:cNvPr>
            <p:cNvGrpSpPr/>
            <p:nvPr/>
          </p:nvGrpSpPr>
          <p:grpSpPr>
            <a:xfrm>
              <a:off x="848391" y="3362307"/>
              <a:ext cx="10165250" cy="2555839"/>
              <a:chOff x="310007" y="3223740"/>
              <a:chExt cx="10165250" cy="2555839"/>
            </a:xfrm>
          </p:grpSpPr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10070D22-FA1C-415C-BC99-7E5491EC3B64}"/>
                  </a:ext>
                </a:extLst>
              </p:cNvPr>
              <p:cNvGrpSpPr/>
              <p:nvPr/>
            </p:nvGrpSpPr>
            <p:grpSpPr>
              <a:xfrm>
                <a:off x="310007" y="3223740"/>
                <a:ext cx="9041667" cy="2555839"/>
                <a:chOff x="1434969" y="1952415"/>
                <a:chExt cx="8146613" cy="2555839"/>
              </a:xfrm>
            </p:grpSpPr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089A81F0-C9BC-42CE-8863-0ADA2EA43F84}"/>
                    </a:ext>
                  </a:extLst>
                </p:cNvPr>
                <p:cNvSpPr/>
                <p:nvPr/>
              </p:nvSpPr>
              <p:spPr>
                <a:xfrm>
                  <a:off x="1434969" y="2304107"/>
                  <a:ext cx="1991666" cy="1852456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宋体" panose="02010600030101010101" pitchFamily="2" charset="-122"/>
                      <a:ea typeface="宋体" panose="02010600030101010101" pitchFamily="2" charset="-122"/>
                      <a:cs typeface="+mn-cs"/>
                    </a:rPr>
                    <a:t>电磁阀及气泵</a:t>
                  </a:r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1940C0A0-9140-4959-B95A-A4091B4EBBBD}"/>
                    </a:ext>
                  </a:extLst>
                </p:cNvPr>
                <p:cNvSpPr/>
                <p:nvPr/>
              </p:nvSpPr>
              <p:spPr>
                <a:xfrm>
                  <a:off x="4761662" y="1952415"/>
                  <a:ext cx="2489060" cy="2555839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宋体" panose="02010600030101010101" pitchFamily="2" charset="-122"/>
                      <a:ea typeface="宋体" panose="02010600030101010101" pitchFamily="2" charset="-122"/>
                      <a:cs typeface="+mn-cs"/>
                    </a:rPr>
                    <a:t>RISC-V</a:t>
                  </a:r>
                  <a:r>
                    <a:rPr kumimoji="0" lang="zh-CN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宋体" panose="02010600030101010101" pitchFamily="2" charset="-122"/>
                      <a:ea typeface="宋体" panose="02010600030101010101" pitchFamily="2" charset="-122"/>
                      <a:cs typeface="+mn-cs"/>
                    </a:rPr>
                    <a:t>单片机</a:t>
                  </a:r>
                </a:p>
              </p:txBody>
            </p:sp>
            <p:cxnSp>
              <p:nvCxnSpPr>
                <p:cNvPr id="20" name="直接箭头连接符 19">
                  <a:extLst>
                    <a:ext uri="{FF2B5EF4-FFF2-40B4-BE49-F238E27FC236}">
                      <a16:creationId xmlns:a16="http://schemas.microsoft.com/office/drawing/2014/main" id="{1C87AFF9-EB66-4FB7-A21E-9B2F7A577E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250722" y="2722321"/>
                  <a:ext cx="1351550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926B91DD-29E5-4818-8301-9BAFE2CC0B81}"/>
                    </a:ext>
                  </a:extLst>
                </p:cNvPr>
                <p:cNvSpPr txBox="1"/>
                <p:nvPr/>
              </p:nvSpPr>
              <p:spPr>
                <a:xfrm>
                  <a:off x="7420768" y="2361844"/>
                  <a:ext cx="216081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宋体" panose="02010600030101010101" pitchFamily="2" charset="-122"/>
                      <a:ea typeface="宋体" panose="02010600030101010101" pitchFamily="2" charset="-122"/>
                      <a:cs typeface="+mn-cs"/>
                    </a:rPr>
                    <a:t>调制信号</a:t>
                  </a:r>
                </a:p>
              </p:txBody>
            </p:sp>
            <p:cxnSp>
              <p:nvCxnSpPr>
                <p:cNvPr id="22" name="直接箭头连接符 21">
                  <a:extLst>
                    <a:ext uri="{FF2B5EF4-FFF2-40B4-BE49-F238E27FC236}">
                      <a16:creationId xmlns:a16="http://schemas.microsoft.com/office/drawing/2014/main" id="{AB455A90-09B6-46D3-9AAF-346FBBC8A6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250722" y="3757875"/>
                  <a:ext cx="1351550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C3FE3D00-F9D2-474D-92DD-E7A06F2D2E21}"/>
                    </a:ext>
                  </a:extLst>
                </p:cNvPr>
                <p:cNvSpPr txBox="1"/>
                <p:nvPr/>
              </p:nvSpPr>
              <p:spPr>
                <a:xfrm>
                  <a:off x="7335296" y="3388543"/>
                  <a:ext cx="216081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宋体" panose="02010600030101010101" pitchFamily="2" charset="-122"/>
                      <a:ea typeface="宋体" panose="02010600030101010101" pitchFamily="2" charset="-122"/>
                      <a:cs typeface="+mn-cs"/>
                    </a:rPr>
                    <a:t>传感数据流</a:t>
                  </a:r>
                </a:p>
              </p:txBody>
            </p:sp>
            <p:sp>
              <p:nvSpPr>
                <p:cNvPr id="24" name="文本框 23">
                  <a:extLst>
                    <a:ext uri="{FF2B5EF4-FFF2-40B4-BE49-F238E27FC236}">
                      <a16:creationId xmlns:a16="http://schemas.microsoft.com/office/drawing/2014/main" id="{3F59119A-232A-4D01-966A-48D3C3C88CDD}"/>
                    </a:ext>
                  </a:extLst>
                </p:cNvPr>
                <p:cNvSpPr txBox="1"/>
                <p:nvPr/>
              </p:nvSpPr>
              <p:spPr>
                <a:xfrm>
                  <a:off x="3596680" y="2818643"/>
                  <a:ext cx="216081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zh-CN" altLang="en-US" b="1" dirty="0">
                      <a:solidFill>
                        <a:prstClr val="black"/>
                      </a:solidFill>
                      <a:latin typeface="宋体" panose="02010600030101010101" pitchFamily="2" charset="-122"/>
                      <a:ea typeface="宋体" panose="02010600030101010101" pitchFamily="2" charset="-122"/>
                    </a:rPr>
                    <a:t>控制</a:t>
                  </a:r>
                  <a:r>
                    <a:rPr kumimoji="0" lang="zh-CN" altLang="en-US" sz="1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宋体" panose="02010600030101010101" pitchFamily="2" charset="-122"/>
                      <a:ea typeface="宋体" panose="02010600030101010101" pitchFamily="2" charset="-122"/>
                      <a:cs typeface="+mn-cs"/>
                    </a:rPr>
                    <a:t>信号</a:t>
                  </a:r>
                </a:p>
              </p:txBody>
            </p:sp>
            <p:cxnSp>
              <p:nvCxnSpPr>
                <p:cNvPr id="25" name="直接箭头连接符 24">
                  <a:extLst>
                    <a:ext uri="{FF2B5EF4-FFF2-40B4-BE49-F238E27FC236}">
                      <a16:creationId xmlns:a16="http://schemas.microsoft.com/office/drawing/2014/main" id="{CEED5B02-5A89-470B-A8D3-D7693311249F}"/>
                    </a:ext>
                  </a:extLst>
                </p:cNvPr>
                <p:cNvCxnSpPr>
                  <a:cxnSpLocks/>
                  <a:stCxn id="19" idx="1"/>
                  <a:endCxn id="18" idx="3"/>
                </p:cNvCxnSpPr>
                <p:nvPr/>
              </p:nvCxnSpPr>
              <p:spPr>
                <a:xfrm flipH="1">
                  <a:off x="3426635" y="3230335"/>
                  <a:ext cx="1335027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FAC08EAD-784A-4660-B65E-3E086D5D378B}"/>
                  </a:ext>
                </a:extLst>
              </p:cNvPr>
              <p:cNvSpPr/>
              <p:nvPr/>
            </p:nvSpPr>
            <p:spPr>
              <a:xfrm>
                <a:off x="8264770" y="3568785"/>
                <a:ext cx="2210487" cy="1852456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光纤传感器及放大电路模块</a:t>
                </a: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4BD6DA1F-FEC8-44E3-8FF7-65DA7488C8CE}"/>
                  </a:ext>
                </a:extLst>
              </p:cNvPr>
              <p:cNvSpPr/>
              <p:nvPr/>
            </p:nvSpPr>
            <p:spPr>
              <a:xfrm>
                <a:off x="5702624" y="4800604"/>
                <a:ext cx="1062104" cy="978972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宋体" panose="02010600030101010101" pitchFamily="2" charset="-122"/>
                    <a:ea typeface="宋体" panose="02010600030101010101" pitchFamily="2" charset="-122"/>
                    <a:cs typeface="+mn-cs"/>
                  </a:rPr>
                  <a:t>ADC</a:t>
                </a:r>
                <a:endPara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2EC8ACC-647A-4E6B-B9BD-BB3B7C8148C4}"/>
                </a:ext>
              </a:extLst>
            </p:cNvPr>
            <p:cNvSpPr/>
            <p:nvPr/>
          </p:nvSpPr>
          <p:spPr>
            <a:xfrm>
              <a:off x="4768752" y="1126653"/>
              <a:ext cx="2306190" cy="176773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 dirty="0">
                  <a:solidFill>
                    <a:prstClr val="blac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振动盘及物料</a:t>
              </a:r>
            </a:p>
          </p:txBody>
        </p: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FADF37A6-CDE1-42CA-A6FA-DAD17270968D}"/>
                </a:ext>
              </a:extLst>
            </p:cNvPr>
            <p:cNvCxnSpPr>
              <a:cxnSpLocks/>
              <a:stCxn id="18" idx="0"/>
              <a:endCxn id="10" idx="1"/>
            </p:cNvCxnSpPr>
            <p:nvPr/>
          </p:nvCxnSpPr>
          <p:spPr>
            <a:xfrm flipV="1">
              <a:off x="1953635" y="2010521"/>
              <a:ext cx="2815117" cy="17034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9871066-986E-44E4-B1E3-D11EAEFD2F1D}"/>
                </a:ext>
              </a:extLst>
            </p:cNvPr>
            <p:cNvSpPr txBox="1"/>
            <p:nvPr/>
          </p:nvSpPr>
          <p:spPr>
            <a:xfrm>
              <a:off x="2772815" y="2281389"/>
              <a:ext cx="7298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prstClr val="blac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剔除物料</a:t>
              </a:r>
            </a:p>
          </p:txBody>
        </p: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8A6C5B01-C73A-4C72-ABE2-03F9C9532B8D}"/>
                </a:ext>
              </a:extLst>
            </p:cNvPr>
            <p:cNvCxnSpPr>
              <a:cxnSpLocks/>
              <a:stCxn id="16" idx="0"/>
              <a:endCxn id="10" idx="3"/>
            </p:cNvCxnSpPr>
            <p:nvPr/>
          </p:nvCxnSpPr>
          <p:spPr>
            <a:xfrm flipH="1" flipV="1">
              <a:off x="7074942" y="2010521"/>
              <a:ext cx="2833456" cy="16968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95B3F9D-F4A8-4CC8-9DAD-CB3794C0AAF6}"/>
                </a:ext>
              </a:extLst>
            </p:cNvPr>
            <p:cNvSpPr txBox="1"/>
            <p:nvPr/>
          </p:nvSpPr>
          <p:spPr>
            <a:xfrm>
              <a:off x="8501608" y="2049155"/>
              <a:ext cx="72984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prstClr val="black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传感物料信息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dist">
              <a:lnSpc>
                <a:spcPct val="114000"/>
              </a:lnSpc>
              <a:defRPr/>
            </a:pPr>
            <a:r>
              <a:rPr lang="en-US" altLang="zh-CN" sz="800" i="1" dirty="0"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pic>
        <p:nvPicPr>
          <p:cNvPr id="7" name="图片 63">
            <a:extLst>
              <a:ext uri="{FF2B5EF4-FFF2-40B4-BE49-F238E27FC236}">
                <a16:creationId xmlns:a16="http://schemas.microsoft.com/office/drawing/2014/main" id="{1CFF0949-0A07-4A69-A8E8-9E3FD445C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7908" y="1702739"/>
            <a:ext cx="3796183" cy="4946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BD0C3F2-0F0E-4445-814A-DF258CFB0EA8}"/>
              </a:ext>
            </a:extLst>
          </p:cNvPr>
          <p:cNvSpPr/>
          <p:nvPr/>
        </p:nvSpPr>
        <p:spPr>
          <a:xfrm>
            <a:off x="4325815" y="4953732"/>
            <a:ext cx="3367454" cy="1529583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D1758A2-6BCB-454C-B476-A9C0006C9285}"/>
              </a:ext>
            </a:extLst>
          </p:cNvPr>
          <p:cNvSpPr/>
          <p:nvPr/>
        </p:nvSpPr>
        <p:spPr>
          <a:xfrm>
            <a:off x="6569716" y="2608766"/>
            <a:ext cx="1214035" cy="820234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4A8CB26E-8F0A-43F2-B33A-AEA29EB9B61D}"/>
              </a:ext>
            </a:extLst>
          </p:cNvPr>
          <p:cNvSpPr/>
          <p:nvPr/>
        </p:nvSpPr>
        <p:spPr>
          <a:xfrm>
            <a:off x="4214011" y="3422294"/>
            <a:ext cx="1333935" cy="1046201"/>
          </a:xfrm>
          <a:custGeom>
            <a:avLst/>
            <a:gdLst>
              <a:gd name="connsiteX0" fmla="*/ 23751 w 813460"/>
              <a:gd name="connsiteY0" fmla="*/ 694707 h 700645"/>
              <a:gd name="connsiteX1" fmla="*/ 0 w 813460"/>
              <a:gd name="connsiteY1" fmla="*/ 0 h 700645"/>
              <a:gd name="connsiteX2" fmla="*/ 807522 w 813460"/>
              <a:gd name="connsiteY2" fmla="*/ 5938 h 700645"/>
              <a:gd name="connsiteX3" fmla="*/ 813460 w 813460"/>
              <a:gd name="connsiteY3" fmla="*/ 225632 h 700645"/>
              <a:gd name="connsiteX4" fmla="*/ 629393 w 813460"/>
              <a:gd name="connsiteY4" fmla="*/ 231569 h 700645"/>
              <a:gd name="connsiteX5" fmla="*/ 629393 w 813460"/>
              <a:gd name="connsiteY5" fmla="*/ 504702 h 700645"/>
              <a:gd name="connsiteX6" fmla="*/ 391886 w 813460"/>
              <a:gd name="connsiteY6" fmla="*/ 504702 h 700645"/>
              <a:gd name="connsiteX7" fmla="*/ 409699 w 813460"/>
              <a:gd name="connsiteY7" fmla="*/ 700645 h 700645"/>
              <a:gd name="connsiteX8" fmla="*/ 23751 w 813460"/>
              <a:gd name="connsiteY8" fmla="*/ 694707 h 700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3460" h="700645">
                <a:moveTo>
                  <a:pt x="23751" y="694707"/>
                </a:moveTo>
                <a:lnTo>
                  <a:pt x="0" y="0"/>
                </a:lnTo>
                <a:lnTo>
                  <a:pt x="807522" y="5938"/>
                </a:lnTo>
                <a:lnTo>
                  <a:pt x="813460" y="225632"/>
                </a:lnTo>
                <a:lnTo>
                  <a:pt x="629393" y="231569"/>
                </a:lnTo>
                <a:lnTo>
                  <a:pt x="629393" y="504702"/>
                </a:lnTo>
                <a:lnTo>
                  <a:pt x="391886" y="504702"/>
                </a:lnTo>
                <a:lnTo>
                  <a:pt x="409699" y="700645"/>
                </a:lnTo>
                <a:lnTo>
                  <a:pt x="23751" y="694707"/>
                </a:lnTo>
                <a:close/>
              </a:path>
            </a:pathLst>
          </a:custGeom>
          <a:noFill/>
          <a:ln w="317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2D9F432C-74E3-47B9-95C3-B0F7204300FC}"/>
              </a:ext>
            </a:extLst>
          </p:cNvPr>
          <p:cNvSpPr/>
          <p:nvPr/>
        </p:nvSpPr>
        <p:spPr>
          <a:xfrm>
            <a:off x="4947396" y="3640016"/>
            <a:ext cx="2297207" cy="1135712"/>
          </a:xfrm>
          <a:custGeom>
            <a:avLst/>
            <a:gdLst>
              <a:gd name="connsiteX0" fmla="*/ 0 w 1591293"/>
              <a:gd name="connsiteY0" fmla="*/ 807522 h 813459"/>
              <a:gd name="connsiteX1" fmla="*/ 1591293 w 1591293"/>
              <a:gd name="connsiteY1" fmla="*/ 813459 h 813459"/>
              <a:gd name="connsiteX2" fmla="*/ 1561605 w 1591293"/>
              <a:gd name="connsiteY2" fmla="*/ 0 h 813459"/>
              <a:gd name="connsiteX3" fmla="*/ 463137 w 1591293"/>
              <a:gd name="connsiteY3" fmla="*/ 11875 h 813459"/>
              <a:gd name="connsiteX4" fmla="*/ 463137 w 1591293"/>
              <a:gd name="connsiteY4" fmla="*/ 190005 h 813459"/>
              <a:gd name="connsiteX5" fmla="*/ 279070 w 1591293"/>
              <a:gd name="connsiteY5" fmla="*/ 190005 h 813459"/>
              <a:gd name="connsiteX6" fmla="*/ 290945 w 1591293"/>
              <a:gd name="connsiteY6" fmla="*/ 439387 h 813459"/>
              <a:gd name="connsiteX7" fmla="*/ 47501 w 1591293"/>
              <a:gd name="connsiteY7" fmla="*/ 463137 h 813459"/>
              <a:gd name="connsiteX8" fmla="*/ 0 w 1591293"/>
              <a:gd name="connsiteY8" fmla="*/ 807522 h 813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91293" h="813459">
                <a:moveTo>
                  <a:pt x="0" y="807522"/>
                </a:moveTo>
                <a:lnTo>
                  <a:pt x="1591293" y="813459"/>
                </a:lnTo>
                <a:lnTo>
                  <a:pt x="1561605" y="0"/>
                </a:lnTo>
                <a:lnTo>
                  <a:pt x="463137" y="11875"/>
                </a:lnTo>
                <a:lnTo>
                  <a:pt x="463137" y="190005"/>
                </a:lnTo>
                <a:lnTo>
                  <a:pt x="279070" y="190005"/>
                </a:lnTo>
                <a:lnTo>
                  <a:pt x="290945" y="439387"/>
                </a:lnTo>
                <a:lnTo>
                  <a:pt x="47501" y="463137"/>
                </a:lnTo>
                <a:lnTo>
                  <a:pt x="0" y="807522"/>
                </a:lnTo>
                <a:close/>
              </a:path>
            </a:pathLst>
          </a:custGeom>
          <a:noFill/>
          <a:ln w="317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829554DD-6FDC-4AE6-884D-64DC3A49603A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7783751" y="3018883"/>
            <a:ext cx="1123623" cy="895234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3" name="文本框 2">
            <a:extLst>
              <a:ext uri="{FF2B5EF4-FFF2-40B4-BE49-F238E27FC236}">
                <a16:creationId xmlns:a16="http://schemas.microsoft.com/office/drawing/2014/main" id="{A76D4B38-5823-4958-8B2A-770BF91A58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7374" y="3914117"/>
            <a:ext cx="3070699" cy="41011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24V</a:t>
            </a: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转</a:t>
            </a:r>
            <a:r>
              <a:rPr lang="en-US" altLang="zh-CN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5V</a:t>
            </a: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单片机供电电路</a:t>
            </a:r>
            <a:endParaRPr kumimoji="0" lang="zh-CN" altLang="zh-CN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CF24EA6D-BBD6-4458-AF11-5F3C3B2CD704}"/>
              </a:ext>
            </a:extLst>
          </p:cNvPr>
          <p:cNvCxnSpPr>
            <a:cxnSpLocks/>
            <a:stCxn id="11" idx="0"/>
            <a:endCxn id="18" idx="3"/>
          </p:cNvCxnSpPr>
          <p:nvPr/>
        </p:nvCxnSpPr>
        <p:spPr>
          <a:xfrm flipH="1">
            <a:off x="2739252" y="4767439"/>
            <a:ext cx="2208144" cy="312685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6" name="Text Box 33">
            <a:extLst>
              <a:ext uri="{FF2B5EF4-FFF2-40B4-BE49-F238E27FC236}">
                <a16:creationId xmlns:a16="http://schemas.microsoft.com/office/drawing/2014/main" id="{1E492E5D-DA2C-46F1-830D-8E26C40DDF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0128" y="2414639"/>
            <a:ext cx="1917930" cy="4796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电磁阀控制电路</a:t>
            </a:r>
            <a:endParaRPr kumimoji="0" lang="zh-CN" altLang="zh-CN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CBDDE5B6-90A7-497A-AB4F-6108394C2226}"/>
              </a:ext>
            </a:extLst>
          </p:cNvPr>
          <p:cNvCxnSpPr>
            <a:cxnSpLocks/>
            <a:stCxn id="10" idx="1"/>
            <a:endCxn id="16" idx="3"/>
          </p:cNvCxnSpPr>
          <p:nvPr/>
        </p:nvCxnSpPr>
        <p:spPr>
          <a:xfrm flipH="1" flipV="1">
            <a:off x="2728058" y="2654473"/>
            <a:ext cx="1485953" cy="767821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8" name="Text Box 31">
            <a:extLst>
              <a:ext uri="{FF2B5EF4-FFF2-40B4-BE49-F238E27FC236}">
                <a16:creationId xmlns:a16="http://schemas.microsoft.com/office/drawing/2014/main" id="{55DB4B68-937D-447A-AB9E-DE8EA20AB4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5006" y="4770657"/>
            <a:ext cx="2114246" cy="61893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光纤传感器控制与</a:t>
            </a:r>
            <a:r>
              <a:rPr lang="zh-CN" altLang="zh-CN" b="1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信号放大电路</a:t>
            </a:r>
            <a:endParaRPr lang="zh-CN" altLang="zh-CN" sz="4000" b="1" dirty="0">
              <a:latin typeface="Arial" panose="020B0604020202020204" pitchFamily="34" charset="0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27906C76-FDD0-4418-A2CB-678A5957D959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7693269" y="4335027"/>
            <a:ext cx="1214105" cy="1383497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A1195C7E-93A3-4232-A43F-8B5BF5F05AAF}"/>
              </a:ext>
            </a:extLst>
          </p:cNvPr>
          <p:cNvSpPr txBox="1"/>
          <p:nvPr/>
        </p:nvSpPr>
        <p:spPr>
          <a:xfrm>
            <a:off x="4769511" y="852636"/>
            <a:ext cx="2652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40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自制</a:t>
            </a:r>
            <a:r>
              <a:rPr lang="en-US" altLang="zh-CN" sz="40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PCB</a:t>
            </a:r>
            <a:r>
              <a:rPr lang="zh-CN" altLang="en-US" sz="40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板</a:t>
            </a:r>
          </a:p>
        </p:txBody>
      </p:sp>
    </p:spTree>
    <p:extLst>
      <p:ext uri="{BB962C8B-B14F-4D97-AF65-F5344CB8AC3E}">
        <p14:creationId xmlns:p14="http://schemas.microsoft.com/office/powerpoint/2010/main" val="3317657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项目介绍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dist">
              <a:lnSpc>
                <a:spcPct val="114000"/>
              </a:lnSpc>
              <a:defRPr/>
            </a:pPr>
            <a:r>
              <a:rPr lang="en-US" altLang="zh-CN" sz="800" i="1" dirty="0"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PROJECT INTRODUCTION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8A77671-D2E2-49B3-8317-259A4B5C0EB1}"/>
              </a:ext>
            </a:extLst>
          </p:cNvPr>
          <p:cNvSpPr txBox="1"/>
          <p:nvPr/>
        </p:nvSpPr>
        <p:spPr>
          <a:xfrm>
            <a:off x="1224964" y="977430"/>
            <a:ext cx="29105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软件流程图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5652D76F-8C2F-40C7-9040-2A8A01DA7653}"/>
              </a:ext>
            </a:extLst>
          </p:cNvPr>
          <p:cNvSpPr/>
          <p:nvPr/>
        </p:nvSpPr>
        <p:spPr>
          <a:xfrm>
            <a:off x="1115284" y="1711728"/>
            <a:ext cx="2932176" cy="4693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ADC</a:t>
            </a:r>
            <a:r>
              <a:rPr lang="zh-CN" altLang="en-US" dirty="0">
                <a:solidFill>
                  <a:schemeClr val="tx1"/>
                </a:solidFill>
              </a:rPr>
              <a:t>采集数据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AD9A270-13F1-4826-A171-DC6A51C81492}"/>
              </a:ext>
            </a:extLst>
          </p:cNvPr>
          <p:cNvSpPr/>
          <p:nvPr/>
        </p:nvSpPr>
        <p:spPr>
          <a:xfrm>
            <a:off x="1115284" y="3952702"/>
            <a:ext cx="2932176" cy="4693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训练模板并存储到</a:t>
            </a:r>
            <a:r>
              <a:rPr lang="en-US" altLang="zh-CN" dirty="0">
                <a:solidFill>
                  <a:schemeClr val="tx1"/>
                </a:solidFill>
              </a:rPr>
              <a:t>flash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9FB5C3CF-4188-4C0C-92DF-35CB51BA7F41}"/>
              </a:ext>
            </a:extLst>
          </p:cNvPr>
          <p:cNvSpPr/>
          <p:nvPr/>
        </p:nvSpPr>
        <p:spPr>
          <a:xfrm>
            <a:off x="1115284" y="5073189"/>
            <a:ext cx="2932176" cy="4693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用</a:t>
            </a:r>
            <a:r>
              <a:rPr lang="en-US" altLang="zh-CN" dirty="0">
                <a:solidFill>
                  <a:schemeClr val="tx1"/>
                </a:solidFill>
              </a:rPr>
              <a:t>DTW</a:t>
            </a:r>
            <a:r>
              <a:rPr lang="zh-CN" altLang="en-US" dirty="0">
                <a:solidFill>
                  <a:schemeClr val="tx1"/>
                </a:solidFill>
              </a:rPr>
              <a:t>算法进行姿态匹配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0427893-7D48-4F71-ABA7-F0A8C88DE468}"/>
              </a:ext>
            </a:extLst>
          </p:cNvPr>
          <p:cNvCxnSpPr>
            <a:cxnSpLocks/>
            <a:stCxn id="8" idx="2"/>
            <a:endCxn id="15" idx="0"/>
          </p:cNvCxnSpPr>
          <p:nvPr/>
        </p:nvCxnSpPr>
        <p:spPr>
          <a:xfrm>
            <a:off x="2581372" y="2181120"/>
            <a:ext cx="0" cy="6510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A91555C7-9648-4199-8C65-7C220C26DDE2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2581372" y="4422094"/>
            <a:ext cx="0" cy="6510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AF7042AB-0AB9-4AE6-9760-DD1527881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165" y="3428999"/>
            <a:ext cx="3774725" cy="3264627"/>
          </a:xfrm>
          <a:prstGeom prst="rect">
            <a:avLst/>
          </a:prstGeom>
        </p:spPr>
      </p:pic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F87AD7FA-C906-4394-BAFE-E7034832BA61}"/>
              </a:ext>
            </a:extLst>
          </p:cNvPr>
          <p:cNvSpPr/>
          <p:nvPr/>
        </p:nvSpPr>
        <p:spPr>
          <a:xfrm>
            <a:off x="1115284" y="2832215"/>
            <a:ext cx="2932176" cy="4693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调制解调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1B54B2D9-B0BD-4540-9620-42584894B992}"/>
              </a:ext>
            </a:extLst>
          </p:cNvPr>
          <p:cNvCxnSpPr>
            <a:cxnSpLocks/>
            <a:stCxn id="15" idx="2"/>
            <a:endCxn id="9" idx="0"/>
          </p:cNvCxnSpPr>
          <p:nvPr/>
        </p:nvCxnSpPr>
        <p:spPr>
          <a:xfrm>
            <a:off x="2581372" y="3301607"/>
            <a:ext cx="0" cy="6510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21F6341B-2C77-450B-9F00-282CD736C783}"/>
              </a:ext>
            </a:extLst>
          </p:cNvPr>
          <p:cNvSpPr/>
          <p:nvPr/>
        </p:nvSpPr>
        <p:spPr>
          <a:xfrm>
            <a:off x="1115284" y="6193677"/>
            <a:ext cx="2932176" cy="46939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控制电磁阀剔除物料</a:t>
            </a: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DA4C34EA-0CF8-477A-9311-CD43BA3A88D5}"/>
              </a:ext>
            </a:extLst>
          </p:cNvPr>
          <p:cNvCxnSpPr>
            <a:cxnSpLocks/>
            <a:stCxn id="10" idx="2"/>
            <a:endCxn id="29" idx="0"/>
          </p:cNvCxnSpPr>
          <p:nvPr/>
        </p:nvCxnSpPr>
        <p:spPr>
          <a:xfrm>
            <a:off x="2581372" y="5542581"/>
            <a:ext cx="0" cy="6510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20" name="图片 19">
            <a:extLst>
              <a:ext uri="{FF2B5EF4-FFF2-40B4-BE49-F238E27FC236}">
                <a16:creationId xmlns:a16="http://schemas.microsoft.com/office/drawing/2014/main" id="{2D3C660F-E79C-4669-BBC3-E1E2932DD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194" y="3621966"/>
            <a:ext cx="3771348" cy="2892749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F34EA079-6AEC-4D1E-A12C-DC2735477944}"/>
              </a:ext>
            </a:extLst>
          </p:cNvPr>
          <p:cNvSpPr/>
          <p:nvPr/>
        </p:nvSpPr>
        <p:spPr>
          <a:xfrm>
            <a:off x="5269540" y="1109948"/>
            <a:ext cx="6487957" cy="2126087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39BFAB9-1A4F-4175-9A16-CBC7D1B02B68}"/>
              </a:ext>
            </a:extLst>
          </p:cNvPr>
          <p:cNvSpPr/>
          <p:nvPr/>
        </p:nvSpPr>
        <p:spPr>
          <a:xfrm>
            <a:off x="5535195" y="1357383"/>
            <a:ext cx="578237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DTW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算法步骤：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构建距离矩阵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计算累加距离</a:t>
            </a:r>
          </a:p>
        </p:txBody>
      </p:sp>
    </p:spTree>
    <p:extLst>
      <p:ext uri="{BB962C8B-B14F-4D97-AF65-F5344CB8AC3E}">
        <p14:creationId xmlns:p14="http://schemas.microsoft.com/office/powerpoint/2010/main" val="2586569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PT世界-6">
            <a:extLst>
              <a:ext uri="{FF2B5EF4-FFF2-40B4-BE49-F238E27FC236}">
                <a16:creationId xmlns:a16="http://schemas.microsoft.com/office/drawing/2014/main" id="{6A5A091F-6C9C-45A7-95BB-D0938E521BD8}"/>
              </a:ext>
            </a:extLst>
          </p:cNvPr>
          <p:cNvSpPr/>
          <p:nvPr/>
        </p:nvSpPr>
        <p:spPr>
          <a:xfrm>
            <a:off x="0" y="0"/>
            <a:ext cx="12192000" cy="850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5" name="PPT世界-7">
            <a:extLst>
              <a:ext uri="{FF2B5EF4-FFF2-40B4-BE49-F238E27FC236}">
                <a16:creationId xmlns:a16="http://schemas.microsoft.com/office/drawing/2014/main" id="{DAE5D48F-104F-49E0-8416-CC47736BE7AD}"/>
              </a:ext>
            </a:extLst>
          </p:cNvPr>
          <p:cNvSpPr/>
          <p:nvPr/>
        </p:nvSpPr>
        <p:spPr>
          <a:xfrm rot="224379">
            <a:off x="-32591" y="-97726"/>
            <a:ext cx="3018000" cy="1046351"/>
          </a:xfrm>
          <a:custGeom>
            <a:avLst/>
            <a:gdLst>
              <a:gd name="connsiteX0" fmla="*/ 55498 w 3018000"/>
              <a:gd name="connsiteY0" fmla="*/ 1046351 h 1046351"/>
              <a:gd name="connsiteX1" fmla="*/ 2743127 w 3018000"/>
              <a:gd name="connsiteY1" fmla="*/ 870682 h 1046351"/>
              <a:gd name="connsiteX2" fmla="*/ 3018000 w 3018000"/>
              <a:gd name="connsiteY2" fmla="*/ 0 h 1046351"/>
              <a:gd name="connsiteX3" fmla="*/ 0 w 3018000"/>
              <a:gd name="connsiteY3" fmla="*/ 197263 h 1046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18000" h="1046351">
                <a:moveTo>
                  <a:pt x="55498" y="1046351"/>
                </a:moveTo>
                <a:lnTo>
                  <a:pt x="2743127" y="870682"/>
                </a:lnTo>
                <a:lnTo>
                  <a:pt x="3018000" y="0"/>
                </a:lnTo>
                <a:lnTo>
                  <a:pt x="0" y="19726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思源黑体 CN Light"/>
              <a:cs typeface="思源黑体 CN Bold" panose="020B0800000000000000" pitchFamily="34" charset="-122"/>
            </a:endParaRPr>
          </a:p>
        </p:txBody>
      </p:sp>
      <p:sp>
        <p:nvSpPr>
          <p:cNvPr id="46" name="PPT世界-8">
            <a:extLst>
              <a:ext uri="{FF2B5EF4-FFF2-40B4-BE49-F238E27FC236}">
                <a16:creationId xmlns:a16="http://schemas.microsoft.com/office/drawing/2014/main" id="{EAAD0A1B-3667-4458-BEA7-5F54CC1FE77D}"/>
              </a:ext>
            </a:extLst>
          </p:cNvPr>
          <p:cNvSpPr txBox="1"/>
          <p:nvPr/>
        </p:nvSpPr>
        <p:spPr>
          <a:xfrm>
            <a:off x="2070479" y="45146"/>
            <a:ext cx="668773" cy="584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03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white"/>
                  </a:gs>
                  <a:gs pos="98000">
                    <a:prstClr val="white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思源黑体 CN Bold" panose="020B0800000000000000" pitchFamily="34" charset="-122"/>
            </a:endParaRPr>
          </a:p>
        </p:txBody>
      </p:sp>
      <p:sp>
        <p:nvSpPr>
          <p:cNvPr id="47" name="PPT世界-9">
            <a:extLst>
              <a:ext uri="{FF2B5EF4-FFF2-40B4-BE49-F238E27FC236}">
                <a16:creationId xmlns:a16="http://schemas.microsoft.com/office/drawing/2014/main" id="{110D6AC8-AC60-4918-819F-553DFDDA4D03}"/>
              </a:ext>
            </a:extLst>
          </p:cNvPr>
          <p:cNvSpPr txBox="1"/>
          <p:nvPr/>
        </p:nvSpPr>
        <p:spPr>
          <a:xfrm>
            <a:off x="239118" y="112936"/>
            <a:ext cx="1805874" cy="4616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思源黑体 CN Bold" panose="020B0800000000000000" pitchFamily="34" charset="-122"/>
              </a:rPr>
              <a:t>实物演示</a:t>
            </a:r>
          </a:p>
        </p:txBody>
      </p:sp>
      <p:sp>
        <p:nvSpPr>
          <p:cNvPr id="48" name="PPT世界-10">
            <a:extLst>
              <a:ext uri="{FF2B5EF4-FFF2-40B4-BE49-F238E27FC236}">
                <a16:creationId xmlns:a16="http://schemas.microsoft.com/office/drawing/2014/main" id="{9C2A6D63-AD05-4135-8637-247BE3C902E9}"/>
              </a:ext>
            </a:extLst>
          </p:cNvPr>
          <p:cNvSpPr txBox="1"/>
          <p:nvPr/>
        </p:nvSpPr>
        <p:spPr>
          <a:xfrm>
            <a:off x="213631" y="517615"/>
            <a:ext cx="1846601" cy="224613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1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white"/>
                    </a:gs>
                    <a:gs pos="98000">
                      <a:prstClr val="white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思源黑体 CN Bold" panose="020B0800000000000000" pitchFamily="34" charset="-122"/>
              </a:rPr>
              <a:t>OBJECT DEMONSTRATING</a:t>
            </a:r>
          </a:p>
        </p:txBody>
      </p:sp>
      <p:sp>
        <p:nvSpPr>
          <p:cNvPr id="10" name="文本框 25">
            <a:extLst>
              <a:ext uri="{FF2B5EF4-FFF2-40B4-BE49-F238E27FC236}">
                <a16:creationId xmlns:a16="http://schemas.microsoft.com/office/drawing/2014/main" id="{5D0A9097-6EC1-43FD-A112-1DD12DF67808}"/>
              </a:ext>
            </a:extLst>
          </p:cNvPr>
          <p:cNvSpPr txBox="1"/>
          <p:nvPr/>
        </p:nvSpPr>
        <p:spPr>
          <a:xfrm>
            <a:off x="1789494" y="1045933"/>
            <a:ext cx="25072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 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定向</a:t>
            </a:r>
            <a:r>
              <a:rPr lang="zh-CN" altLang="en-US" sz="40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分选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E011435C-FBAF-41FB-B988-8EDF1F3AFF90}"/>
              </a:ext>
            </a:extLst>
          </p:cNvPr>
          <p:cNvGrpSpPr/>
          <p:nvPr/>
        </p:nvGrpSpPr>
        <p:grpSpPr>
          <a:xfrm>
            <a:off x="631307" y="1896244"/>
            <a:ext cx="4667797" cy="4431323"/>
            <a:chOff x="4565208" y="1154245"/>
            <a:chExt cx="4667797" cy="4431323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474D4B77-FA86-4EA8-B932-E4CBC3AF5E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60" t="34038" r="35544" b="14665"/>
            <a:stretch/>
          </p:blipFill>
          <p:spPr bwMode="auto">
            <a:xfrm>
              <a:off x="4565208" y="1154245"/>
              <a:ext cx="4667797" cy="4431323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4F098D5-4CC7-42FA-9B0A-5D5CDCFCE851}"/>
                </a:ext>
              </a:extLst>
            </p:cNvPr>
            <p:cNvSpPr txBox="1"/>
            <p:nvPr/>
          </p:nvSpPr>
          <p:spPr>
            <a:xfrm>
              <a:off x="5147687" y="2428143"/>
              <a:ext cx="8775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姿态</a:t>
              </a:r>
              <a:r>
                <a:rPr lang="en-US" altLang="zh-CN" sz="2000" b="1" dirty="0"/>
                <a:t>0</a:t>
              </a:r>
              <a:endParaRPr lang="zh-CN" altLang="en-US" sz="2000" b="1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C6A4578-62C8-48D5-AE6B-617995E12E28}"/>
                </a:ext>
              </a:extLst>
            </p:cNvPr>
            <p:cNvSpPr txBox="1"/>
            <p:nvPr/>
          </p:nvSpPr>
          <p:spPr>
            <a:xfrm>
              <a:off x="7711272" y="2428143"/>
              <a:ext cx="8775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姿态</a:t>
              </a:r>
              <a:r>
                <a:rPr lang="en-US" altLang="zh-CN" sz="2000" b="1" dirty="0"/>
                <a:t>1</a:t>
              </a:r>
              <a:endParaRPr lang="zh-CN" altLang="en-US" sz="2000" b="1" dirty="0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D2F2EB81-74E4-42B4-966A-BF04A92FF83F}"/>
                </a:ext>
              </a:extLst>
            </p:cNvPr>
            <p:cNvSpPr txBox="1"/>
            <p:nvPr/>
          </p:nvSpPr>
          <p:spPr>
            <a:xfrm>
              <a:off x="5147686" y="5111472"/>
              <a:ext cx="8775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姿态</a:t>
              </a:r>
              <a:r>
                <a:rPr lang="en-US" altLang="zh-CN" sz="2000" b="1" dirty="0"/>
                <a:t>2</a:t>
              </a:r>
              <a:endParaRPr lang="zh-CN" altLang="en-US" sz="2000" b="1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394DFAC-253D-4A11-B8AA-5378AFEB5380}"/>
                </a:ext>
              </a:extLst>
            </p:cNvPr>
            <p:cNvSpPr txBox="1"/>
            <p:nvPr/>
          </p:nvSpPr>
          <p:spPr>
            <a:xfrm>
              <a:off x="7869114" y="5111472"/>
              <a:ext cx="8775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/>
                <a:t>姿态</a:t>
              </a:r>
              <a:r>
                <a:rPr lang="en-US" altLang="zh-CN" sz="2000" b="1" dirty="0"/>
                <a:t>3</a:t>
              </a:r>
              <a:endParaRPr lang="zh-CN" altLang="en-US" sz="2000" b="1" dirty="0"/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1261D6AD-4C95-40C6-B29A-145CEECDB81B}"/>
              </a:ext>
            </a:extLst>
          </p:cNvPr>
          <p:cNvSpPr/>
          <p:nvPr/>
        </p:nvSpPr>
        <p:spPr>
          <a:xfrm>
            <a:off x="3120378" y="4330295"/>
            <a:ext cx="2352675" cy="2150057"/>
          </a:xfrm>
          <a:prstGeom prst="rect">
            <a:avLst/>
          </a:prstGeom>
          <a:noFill/>
          <a:ln w="317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D81B062-E6A5-4997-8F2B-47EF31B8EC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2091" y="2275599"/>
            <a:ext cx="5335951" cy="375694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55BEC93-8C18-4556-9D3D-37CD147EC592}"/>
              </a:ext>
            </a:extLst>
          </p:cNvPr>
          <p:cNvSpPr/>
          <p:nvPr/>
        </p:nvSpPr>
        <p:spPr>
          <a:xfrm>
            <a:off x="7025889" y="1045933"/>
            <a:ext cx="42883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快速模式训练模板</a:t>
            </a:r>
          </a:p>
        </p:txBody>
      </p:sp>
    </p:spTree>
    <p:extLst>
      <p:ext uri="{BB962C8B-B14F-4D97-AF65-F5344CB8AC3E}">
        <p14:creationId xmlns:p14="http://schemas.microsoft.com/office/powerpoint/2010/main" val="2068775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9-mask">
            <a:extLst>
              <a:ext uri="{FF2B5EF4-FFF2-40B4-BE49-F238E27FC236}">
                <a16:creationId xmlns:a16="http://schemas.microsoft.com/office/drawing/2014/main" id="{3C5C20BF-D341-42F3-B35E-57E22BE53E2A}"/>
              </a:ext>
            </a:extLst>
          </p:cNvPr>
          <p:cNvSpPr/>
          <p:nvPr/>
        </p:nvSpPr>
        <p:spPr>
          <a:xfrm>
            <a:off x="-6" y="0"/>
            <a:ext cx="12191991" cy="6858000"/>
          </a:xfrm>
          <a:prstGeom prst="rect">
            <a:avLst/>
          </a:prstGeom>
          <a:solidFill>
            <a:schemeClr val="accent1">
              <a:alpha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/>
              <a:ea typeface="OPPOSans M"/>
              <a:cs typeface="+mn-cs"/>
            </a:endParaRPr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82C3E1F3-5048-433E-8A4A-FE46FA1BF5E9}"/>
              </a:ext>
            </a:extLst>
          </p:cNvPr>
          <p:cNvSpPr/>
          <p:nvPr/>
        </p:nvSpPr>
        <p:spPr>
          <a:xfrm>
            <a:off x="1495425" y="0"/>
            <a:ext cx="9201150" cy="6858000"/>
          </a:xfrm>
          <a:custGeom>
            <a:avLst/>
            <a:gdLst>
              <a:gd name="connsiteX0" fmla="*/ 1534464 w 9201150"/>
              <a:gd name="connsiteY0" fmla="*/ 0 h 6858000"/>
              <a:gd name="connsiteX1" fmla="*/ 7666686 w 9201150"/>
              <a:gd name="connsiteY1" fmla="*/ 0 h 6858000"/>
              <a:gd name="connsiteX2" fmla="*/ 7693897 w 9201150"/>
              <a:gd name="connsiteY2" fmla="*/ 23571 h 6858000"/>
              <a:gd name="connsiteX3" fmla="*/ 9201150 w 9201150"/>
              <a:gd name="connsiteY3" fmla="*/ 3429000 h 6858000"/>
              <a:gd name="connsiteX4" fmla="*/ 7693897 w 9201150"/>
              <a:gd name="connsiteY4" fmla="*/ 6834429 h 6858000"/>
              <a:gd name="connsiteX5" fmla="*/ 7666686 w 9201150"/>
              <a:gd name="connsiteY5" fmla="*/ 6858000 h 6858000"/>
              <a:gd name="connsiteX6" fmla="*/ 1534464 w 9201150"/>
              <a:gd name="connsiteY6" fmla="*/ 6858000 h 6858000"/>
              <a:gd name="connsiteX7" fmla="*/ 1507253 w 9201150"/>
              <a:gd name="connsiteY7" fmla="*/ 6834429 h 6858000"/>
              <a:gd name="connsiteX8" fmla="*/ 0 w 9201150"/>
              <a:gd name="connsiteY8" fmla="*/ 3429000 h 6858000"/>
              <a:gd name="connsiteX9" fmla="*/ 1507253 w 9201150"/>
              <a:gd name="connsiteY9" fmla="*/ 2357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201150" h="6858000">
                <a:moveTo>
                  <a:pt x="1534464" y="0"/>
                </a:moveTo>
                <a:lnTo>
                  <a:pt x="7666686" y="0"/>
                </a:lnTo>
                <a:lnTo>
                  <a:pt x="7693897" y="23571"/>
                </a:lnTo>
                <a:cubicBezTo>
                  <a:pt x="8619834" y="865145"/>
                  <a:pt x="9201150" y="2079186"/>
                  <a:pt x="9201150" y="3429000"/>
                </a:cubicBezTo>
                <a:cubicBezTo>
                  <a:pt x="9201150" y="4778815"/>
                  <a:pt x="8619834" y="5992856"/>
                  <a:pt x="7693897" y="6834429"/>
                </a:cubicBezTo>
                <a:lnTo>
                  <a:pt x="7666686" y="6858000"/>
                </a:lnTo>
                <a:lnTo>
                  <a:pt x="1534464" y="6858000"/>
                </a:lnTo>
                <a:lnTo>
                  <a:pt x="1507253" y="6834429"/>
                </a:lnTo>
                <a:cubicBezTo>
                  <a:pt x="581316" y="5992856"/>
                  <a:pt x="0" y="4778815"/>
                  <a:pt x="0" y="3429000"/>
                </a:cubicBezTo>
                <a:cubicBezTo>
                  <a:pt x="0" y="2079186"/>
                  <a:pt x="581316" y="865145"/>
                  <a:pt x="1507253" y="23571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gradFill>
              <a:gsLst>
                <a:gs pos="0">
                  <a:schemeClr val="bg1"/>
                </a:gs>
                <a:gs pos="90000">
                  <a:srgbClr val="FFFFFF">
                    <a:alpha val="0"/>
                  </a:srgbClr>
                </a:gs>
                <a:gs pos="10000">
                  <a:srgbClr val="FFFFFF">
                    <a:alpha val="0"/>
                  </a:srgbClr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/>
              <a:ea typeface="OPPOSans M"/>
              <a:cs typeface="+mn-cs"/>
            </a:endParaRP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96331B9A-BD89-4D5F-9F51-C5615E7D6F60}"/>
              </a:ext>
            </a:extLst>
          </p:cNvPr>
          <p:cNvSpPr/>
          <p:nvPr/>
        </p:nvSpPr>
        <p:spPr>
          <a:xfrm>
            <a:off x="2094503" y="-572497"/>
            <a:ext cx="8002994" cy="8002994"/>
          </a:xfrm>
          <a:prstGeom prst="ellipse">
            <a:avLst/>
          </a:prstGeom>
          <a:solidFill>
            <a:schemeClr val="bg1">
              <a:alpha val="99000"/>
            </a:schemeClr>
          </a:solidFill>
          <a:ln w="508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M"/>
              <a:ea typeface="OPPOSans M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CFB0B9-82D7-4FBC-8266-4E7FE65D5483}"/>
              </a:ext>
            </a:extLst>
          </p:cNvPr>
          <p:cNvSpPr txBox="1"/>
          <p:nvPr/>
        </p:nvSpPr>
        <p:spPr>
          <a:xfrm>
            <a:off x="2541173" y="902604"/>
            <a:ext cx="7109639" cy="2585323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25400"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36DF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工业物料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036DF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36DF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输送与定向中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036DF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36DFE"/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姿态的检测与分选系统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036DF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BD382CB-B739-4D04-AF23-CF6E03031057}"/>
              </a:ext>
            </a:extLst>
          </p:cNvPr>
          <p:cNvGrpSpPr/>
          <p:nvPr/>
        </p:nvGrpSpPr>
        <p:grpSpPr>
          <a:xfrm>
            <a:off x="2641144" y="3839036"/>
            <a:ext cx="6909713" cy="66213"/>
            <a:chOff x="2958187" y="3766466"/>
            <a:chExt cx="6275627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9E0E924A-19B6-4A21-8DBD-0EBE8EE809FA}"/>
                </a:ext>
              </a:extLst>
            </p:cNvPr>
            <p:cNvCxnSpPr>
              <a:cxnSpLocks/>
            </p:cNvCxnSpPr>
            <p:nvPr/>
          </p:nvCxnSpPr>
          <p:spPr>
            <a:xfrm>
              <a:off x="2958187" y="3766466"/>
              <a:ext cx="1413788" cy="0"/>
            </a:xfrm>
            <a:prstGeom prst="line">
              <a:avLst/>
            </a:prstGeom>
            <a:ln w="63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EB5CF6DD-1D85-4342-AD6D-111E68114931}"/>
                </a:ext>
              </a:extLst>
            </p:cNvPr>
            <p:cNvCxnSpPr>
              <a:cxnSpLocks/>
            </p:cNvCxnSpPr>
            <p:nvPr/>
          </p:nvCxnSpPr>
          <p:spPr>
            <a:xfrm>
              <a:off x="7820026" y="3766466"/>
              <a:ext cx="1413788" cy="0"/>
            </a:xfrm>
            <a:prstGeom prst="line">
              <a:avLst/>
            </a:prstGeom>
            <a:ln w="63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7">
            <a:extLst>
              <a:ext uri="{FF2B5EF4-FFF2-40B4-BE49-F238E27FC236}">
                <a16:creationId xmlns:a16="http://schemas.microsoft.com/office/drawing/2014/main" id="{8EF44FAD-19D4-4C98-B71E-490C61FF3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4884" y="4060424"/>
            <a:ext cx="2462213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成员：辛瑜；暨翔；李博宇</a:t>
            </a: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9E664FD9-F508-4587-97B8-EE6EF79B2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2355" y="4566519"/>
            <a:ext cx="1747273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时间：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2022.07.22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95000"/>
                  <a:lumOff val="5000"/>
                </a:srgbClr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005D44D-D1EB-4F1C-9651-DCE946A40C0E}"/>
              </a:ext>
            </a:extLst>
          </p:cNvPr>
          <p:cNvSpPr txBox="1"/>
          <p:nvPr/>
        </p:nvSpPr>
        <p:spPr>
          <a:xfrm>
            <a:off x="3596521" y="5120657"/>
            <a:ext cx="5032147" cy="92333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25400"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b="1" dirty="0">
                <a:solidFill>
                  <a:srgbClr val="036DFE"/>
                </a:solidFill>
                <a:latin typeface="OPPOSans M" panose="00020600040101010101" pitchFamily="18" charset="-122"/>
                <a:ea typeface="OPPOSans M" panose="00020600040101010101" pitchFamily="18" charset="-122"/>
                <a:cs typeface="OPPOSans M" panose="00020600040101010101" pitchFamily="18" charset="-122"/>
                <a:sym typeface="OPPOSans M" panose="00020600040101010101" pitchFamily="18" charset="-122"/>
              </a:rPr>
              <a:t>请老师批评指正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036DFE"/>
              </a:solidFill>
              <a:effectLst/>
              <a:uLnTx/>
              <a:uFillTx/>
              <a:latin typeface="OPPOSans M" panose="00020600040101010101" pitchFamily="18" charset="-122"/>
              <a:ea typeface="OPPOSans M" panose="00020600040101010101" pitchFamily="18" charset="-122"/>
              <a:cs typeface="OPPOSans M" panose="00020600040101010101" pitchFamily="18" charset="-122"/>
              <a:sym typeface="OPPOSans 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8897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AC38ED46-99CF-4BC0-9928-387732BA92FC}"/>
              </a:ext>
            </a:extLst>
          </p:cNvPr>
          <p:cNvSpPr txBox="1"/>
          <p:nvPr/>
        </p:nvSpPr>
        <p:spPr>
          <a:xfrm>
            <a:off x="3369868" y="2875002"/>
            <a:ext cx="545226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答疑辅助内容</a:t>
            </a:r>
          </a:p>
        </p:txBody>
      </p:sp>
    </p:spTree>
    <p:extLst>
      <p:ext uri="{BB962C8B-B14F-4D97-AF65-F5344CB8AC3E}">
        <p14:creationId xmlns:p14="http://schemas.microsoft.com/office/powerpoint/2010/main" val="270810960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浅色通用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36DFE"/>
      </a:accent1>
      <a:accent2>
        <a:srgbClr val="0434FE"/>
      </a:accent2>
      <a:accent3>
        <a:srgbClr val="4B04FE"/>
      </a:accent3>
      <a:accent4>
        <a:srgbClr val="FFEDCE"/>
      </a:accent4>
      <a:accent5>
        <a:srgbClr val="5B9BD5"/>
      </a:accent5>
      <a:accent6>
        <a:srgbClr val="70AD47"/>
      </a:accent6>
      <a:hlink>
        <a:srgbClr val="008CAC"/>
      </a:hlink>
      <a:folHlink>
        <a:srgbClr val="BFBFBF"/>
      </a:folHlink>
    </a:clrScheme>
    <a:fontScheme name="自定义 5">
      <a:majorFont>
        <a:latin typeface="OPPOSans H"/>
        <a:ea typeface="OPPOSans M"/>
        <a:cs typeface=""/>
      </a:majorFont>
      <a:minorFont>
        <a:latin typeface="OPPOSans M"/>
        <a:ea typeface="OPPOSans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PPT世界-教育学-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5135"/>
      </a:accent1>
      <a:accent2>
        <a:srgbClr val="1D4CAA"/>
      </a:accent2>
      <a:accent3>
        <a:srgbClr val="6D7F8D"/>
      </a:accent3>
      <a:accent4>
        <a:srgbClr val="AF9A73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思源黑体 CN Bold"/>
        <a:ea typeface="思源黑体 CN Bold"/>
        <a:cs typeface=""/>
      </a:majorFont>
      <a:minorFont>
        <a:latin typeface="思源黑体 CN Bold"/>
        <a:ea typeface="思源黑体 CN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2427</TotalTime>
  <Words>891</Words>
  <Application>Microsoft Office PowerPoint</Application>
  <PresentationFormat>宽屏</PresentationFormat>
  <Paragraphs>187</Paragraphs>
  <Slides>24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8" baseType="lpstr">
      <vt:lpstr>OPPOSans H</vt:lpstr>
      <vt:lpstr>OPPOSans M</vt:lpstr>
      <vt:lpstr>PingFang SC</vt:lpstr>
      <vt:lpstr>等线</vt:lpstr>
      <vt:lpstr>思源黑体 CN Bold</vt:lpstr>
      <vt:lpstr>思源黑体 CN Light</vt:lpstr>
      <vt:lpstr>宋体</vt:lpstr>
      <vt:lpstr>Arial</vt:lpstr>
      <vt:lpstr>Arial</vt:lpstr>
      <vt:lpstr>Calibri</vt:lpstr>
      <vt:lpstr>Times New Roman</vt:lpstr>
      <vt:lpstr>Wingdings</vt:lpstr>
      <vt:lpstr>1_Office 主题​​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www.51pptmoban.com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极简蓝商务风工作总结报告ppt模板</dc:title>
  <dc:creator>落子无悔PPT</dc:creator>
  <cp:keywords>51PPT模板网</cp:keywords>
  <dc:description>www.51pptmoban.com</dc:description>
  <cp:lastModifiedBy> </cp:lastModifiedBy>
  <cp:revision>137</cp:revision>
  <dcterms:created xsi:type="dcterms:W3CDTF">2022-05-08T08:36:15Z</dcterms:created>
  <dcterms:modified xsi:type="dcterms:W3CDTF">2022-07-22T08:09:38Z</dcterms:modified>
</cp:coreProperties>
</file>

<file path=docProps/thumbnail.jpeg>
</file>